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338" r:id="rId6"/>
    <p:sldId id="264" r:id="rId7"/>
    <p:sldId id="266" r:id="rId8"/>
    <p:sldId id="267" r:id="rId9"/>
    <p:sldId id="339" r:id="rId10"/>
    <p:sldId id="270" r:id="rId11"/>
    <p:sldId id="272" r:id="rId12"/>
    <p:sldId id="273" r:id="rId13"/>
    <p:sldId id="275" r:id="rId14"/>
    <p:sldId id="277" r:id="rId15"/>
    <p:sldId id="279" r:id="rId16"/>
    <p:sldId id="281" r:id="rId17"/>
    <p:sldId id="340" r:id="rId18"/>
    <p:sldId id="283" r:id="rId19"/>
    <p:sldId id="285" r:id="rId20"/>
    <p:sldId id="364" r:id="rId21"/>
    <p:sldId id="287" r:id="rId22"/>
    <p:sldId id="289" r:id="rId23"/>
    <p:sldId id="291" r:id="rId24"/>
    <p:sldId id="293" r:id="rId25"/>
    <p:sldId id="341" r:id="rId26"/>
    <p:sldId id="295" r:id="rId27"/>
    <p:sldId id="297" r:id="rId28"/>
    <p:sldId id="303" r:id="rId29"/>
    <p:sldId id="305" r:id="rId30"/>
    <p:sldId id="367" r:id="rId31"/>
    <p:sldId id="307" r:id="rId32"/>
    <p:sldId id="309" r:id="rId33"/>
    <p:sldId id="342" r:id="rId34"/>
    <p:sldId id="311" r:id="rId35"/>
    <p:sldId id="313" r:id="rId36"/>
    <p:sldId id="359" r:id="rId37"/>
    <p:sldId id="315" r:id="rId38"/>
    <p:sldId id="317" r:id="rId39"/>
    <p:sldId id="357" r:id="rId40"/>
    <p:sldId id="319" r:id="rId41"/>
    <p:sldId id="320" r:id="rId42"/>
    <p:sldId id="321" r:id="rId43"/>
    <p:sldId id="337" r:id="rId44"/>
    <p:sldId id="344" r:id="rId45"/>
    <p:sldId id="345" r:id="rId46"/>
    <p:sldId id="348" r:id="rId47"/>
    <p:sldId id="350" r:id="rId48"/>
    <p:sldId id="351" r:id="rId49"/>
    <p:sldId id="356" r:id="rId50"/>
    <p:sldId id="354" r:id="rId51"/>
    <p:sldId id="370" r:id="rId52"/>
    <p:sldId id="399" r:id="rId53"/>
    <p:sldId id="377" r:id="rId54"/>
    <p:sldId id="379" r:id="rId55"/>
    <p:sldId id="382" r:id="rId56"/>
    <p:sldId id="390" r:id="rId57"/>
    <p:sldId id="392" r:id="rId58"/>
    <p:sldId id="393" r:id="rId59"/>
    <p:sldId id="396" r:id="rId60"/>
    <p:sldId id="398" r:id="rId61"/>
    <p:sldId id="409" r:id="rId62"/>
    <p:sldId id="416" r:id="rId63"/>
    <p:sldId id="411" r:id="rId64"/>
    <p:sldId id="415" r:id="rId65"/>
    <p:sldId id="413" r:id="rId66"/>
    <p:sldId id="424" r:id="rId67"/>
    <p:sldId id="426" r:id="rId68"/>
    <p:sldId id="427" r:id="rId69"/>
    <p:sldId id="428" r:id="rId70"/>
    <p:sldId id="437" r:id="rId71"/>
    <p:sldId id="439" r:id="rId72"/>
    <p:sldId id="440" r:id="rId73"/>
    <p:sldId id="441" r:id="rId74"/>
    <p:sldId id="446" r:id="rId75"/>
    <p:sldId id="448" r:id="rId76"/>
    <p:sldId id="450" r:id="rId77"/>
    <p:sldId id="453" r:id="rId78"/>
    <p:sldId id="455" r:id="rId79"/>
    <p:sldId id="457" r:id="rId80"/>
    <p:sldId id="460" r:id="rId81"/>
    <p:sldId id="462" r:id="rId82"/>
    <p:sldId id="463" r:id="rId83"/>
    <p:sldId id="466" r:id="rId84"/>
    <p:sldId id="468" r:id="rId85"/>
    <p:sldId id="471" r:id="rId86"/>
    <p:sldId id="473" r:id="rId87"/>
    <p:sldId id="476" r:id="rId88"/>
    <p:sldId id="478" r:id="rId89"/>
    <p:sldId id="479" r:id="rId90"/>
    <p:sldId id="481" r:id="rId91"/>
    <p:sldId id="482"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9F9"/>
    <a:srgbClr val="C490A8"/>
    <a:srgbClr val="D96D4B"/>
    <a:srgbClr val="905F8C"/>
    <a:srgbClr val="DBDD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6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E4E296-FB8E-7741-BC4C-B9EC067331D7}"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4A1F9-C3C8-3A4E-ADBF-AE82A6EACE50}" type="slidenum">
              <a:rPr lang="en-US" smtClean="0"/>
              <a:t>‹#›</a:t>
            </a:fld>
            <a:endParaRPr lang="en-US"/>
          </a:p>
        </p:txBody>
      </p:sp>
    </p:spTree>
    <p:extLst>
      <p:ext uri="{BB962C8B-B14F-4D97-AF65-F5344CB8AC3E}">
        <p14:creationId xmlns:p14="http://schemas.microsoft.com/office/powerpoint/2010/main" val="37491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4E296-FB8E-7741-BC4C-B9EC067331D7}"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4A1F9-C3C8-3A4E-ADBF-AE82A6EACE50}" type="slidenum">
              <a:rPr lang="en-US" smtClean="0"/>
              <a:t>‹#›</a:t>
            </a:fld>
            <a:endParaRPr lang="en-US"/>
          </a:p>
        </p:txBody>
      </p:sp>
    </p:spTree>
    <p:extLst>
      <p:ext uri="{BB962C8B-B14F-4D97-AF65-F5344CB8AC3E}">
        <p14:creationId xmlns:p14="http://schemas.microsoft.com/office/powerpoint/2010/main" val="369906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4E296-FB8E-7741-BC4C-B9EC067331D7}"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4A1F9-C3C8-3A4E-ADBF-AE82A6EACE50}" type="slidenum">
              <a:rPr lang="en-US" smtClean="0"/>
              <a:t>‹#›</a:t>
            </a:fld>
            <a:endParaRPr lang="en-US"/>
          </a:p>
        </p:txBody>
      </p:sp>
    </p:spTree>
    <p:extLst>
      <p:ext uri="{BB962C8B-B14F-4D97-AF65-F5344CB8AC3E}">
        <p14:creationId xmlns:p14="http://schemas.microsoft.com/office/powerpoint/2010/main" val="164341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4E296-FB8E-7741-BC4C-B9EC067331D7}"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4A1F9-C3C8-3A4E-ADBF-AE82A6EACE50}" type="slidenum">
              <a:rPr lang="en-US" smtClean="0"/>
              <a:t>‹#›</a:t>
            </a:fld>
            <a:endParaRPr lang="en-US"/>
          </a:p>
        </p:txBody>
      </p:sp>
    </p:spTree>
    <p:extLst>
      <p:ext uri="{BB962C8B-B14F-4D97-AF65-F5344CB8AC3E}">
        <p14:creationId xmlns:p14="http://schemas.microsoft.com/office/powerpoint/2010/main" val="174282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4E296-FB8E-7741-BC4C-B9EC067331D7}"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4A1F9-C3C8-3A4E-ADBF-AE82A6EACE50}" type="slidenum">
              <a:rPr lang="en-US" smtClean="0"/>
              <a:t>‹#›</a:t>
            </a:fld>
            <a:endParaRPr lang="en-US"/>
          </a:p>
        </p:txBody>
      </p:sp>
    </p:spTree>
    <p:extLst>
      <p:ext uri="{BB962C8B-B14F-4D97-AF65-F5344CB8AC3E}">
        <p14:creationId xmlns:p14="http://schemas.microsoft.com/office/powerpoint/2010/main" val="185228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E4E296-FB8E-7741-BC4C-B9EC067331D7}"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4A1F9-C3C8-3A4E-ADBF-AE82A6EACE50}" type="slidenum">
              <a:rPr lang="en-US" smtClean="0"/>
              <a:t>‹#›</a:t>
            </a:fld>
            <a:endParaRPr lang="en-US"/>
          </a:p>
        </p:txBody>
      </p:sp>
    </p:spTree>
    <p:extLst>
      <p:ext uri="{BB962C8B-B14F-4D97-AF65-F5344CB8AC3E}">
        <p14:creationId xmlns:p14="http://schemas.microsoft.com/office/powerpoint/2010/main" val="61403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E4E296-FB8E-7741-BC4C-B9EC067331D7}" type="datetimeFigureOut">
              <a:rPr lang="en-US" smtClean="0"/>
              <a:t>9/21/17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4A1F9-C3C8-3A4E-ADBF-AE82A6EACE50}" type="slidenum">
              <a:rPr lang="en-US" smtClean="0"/>
              <a:t>‹#›</a:t>
            </a:fld>
            <a:endParaRPr lang="en-US"/>
          </a:p>
        </p:txBody>
      </p:sp>
    </p:spTree>
    <p:extLst>
      <p:ext uri="{BB962C8B-B14F-4D97-AF65-F5344CB8AC3E}">
        <p14:creationId xmlns:p14="http://schemas.microsoft.com/office/powerpoint/2010/main" val="66507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E4E296-FB8E-7741-BC4C-B9EC067331D7}" type="datetimeFigureOut">
              <a:rPr lang="en-US" smtClean="0"/>
              <a:t>9/21/17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4A1F9-C3C8-3A4E-ADBF-AE82A6EACE50}" type="slidenum">
              <a:rPr lang="en-US" smtClean="0"/>
              <a:t>‹#›</a:t>
            </a:fld>
            <a:endParaRPr lang="en-US"/>
          </a:p>
        </p:txBody>
      </p:sp>
    </p:spTree>
    <p:extLst>
      <p:ext uri="{BB962C8B-B14F-4D97-AF65-F5344CB8AC3E}">
        <p14:creationId xmlns:p14="http://schemas.microsoft.com/office/powerpoint/2010/main" val="546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4E296-FB8E-7741-BC4C-B9EC067331D7}" type="datetimeFigureOut">
              <a:rPr lang="en-US" smtClean="0"/>
              <a:t>9/21/17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4A1F9-C3C8-3A4E-ADBF-AE82A6EACE50}" type="slidenum">
              <a:rPr lang="en-US" smtClean="0"/>
              <a:t>‹#›</a:t>
            </a:fld>
            <a:endParaRPr lang="en-US"/>
          </a:p>
        </p:txBody>
      </p:sp>
    </p:spTree>
    <p:extLst>
      <p:ext uri="{BB962C8B-B14F-4D97-AF65-F5344CB8AC3E}">
        <p14:creationId xmlns:p14="http://schemas.microsoft.com/office/powerpoint/2010/main" val="223787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4E296-FB8E-7741-BC4C-B9EC067331D7}"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4A1F9-C3C8-3A4E-ADBF-AE82A6EACE50}" type="slidenum">
              <a:rPr lang="en-US" smtClean="0"/>
              <a:t>‹#›</a:t>
            </a:fld>
            <a:endParaRPr lang="en-US"/>
          </a:p>
        </p:txBody>
      </p:sp>
    </p:spTree>
    <p:extLst>
      <p:ext uri="{BB962C8B-B14F-4D97-AF65-F5344CB8AC3E}">
        <p14:creationId xmlns:p14="http://schemas.microsoft.com/office/powerpoint/2010/main" val="317820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4E296-FB8E-7741-BC4C-B9EC067331D7}"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4A1F9-C3C8-3A4E-ADBF-AE82A6EACE50}" type="slidenum">
              <a:rPr lang="en-US" smtClean="0"/>
              <a:t>‹#›</a:t>
            </a:fld>
            <a:endParaRPr lang="en-US"/>
          </a:p>
        </p:txBody>
      </p:sp>
    </p:spTree>
    <p:extLst>
      <p:ext uri="{BB962C8B-B14F-4D97-AF65-F5344CB8AC3E}">
        <p14:creationId xmlns:p14="http://schemas.microsoft.com/office/powerpoint/2010/main" val="183850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4E296-FB8E-7741-BC4C-B9EC067331D7}" type="datetimeFigureOut">
              <a:rPr lang="en-US" smtClean="0"/>
              <a:t>9/21/17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4A1F9-C3C8-3A4E-ADBF-AE82A6EACE50}" type="slidenum">
              <a:rPr lang="en-US" smtClean="0"/>
              <a:t>‹#›</a:t>
            </a:fld>
            <a:endParaRPr lang="en-US"/>
          </a:p>
        </p:txBody>
      </p:sp>
    </p:spTree>
    <p:extLst>
      <p:ext uri="{BB962C8B-B14F-4D97-AF65-F5344CB8AC3E}">
        <p14:creationId xmlns:p14="http://schemas.microsoft.com/office/powerpoint/2010/main" val="172651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stacks pic.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1244028"/>
            <a:ext cx="9144000" cy="1470025"/>
          </a:xfrm>
          <a:solidFill>
            <a:schemeClr val="bg1">
              <a:alpha val="71000"/>
            </a:schemeClr>
          </a:solidFill>
        </p:spPr>
        <p:txBody>
          <a:bodyPr>
            <a:noAutofit/>
          </a:bodyPr>
          <a:lstStyle/>
          <a:p>
            <a:r>
              <a:rPr lang="en-US" sz="7200" dirty="0" smtClean="0">
                <a:latin typeface="Rebel"/>
                <a:cs typeface="Rebel"/>
              </a:rPr>
              <a:t>30</a:t>
            </a:r>
            <a:br>
              <a:rPr lang="en-US" sz="7200" dirty="0" smtClean="0">
                <a:latin typeface="Rebel"/>
                <a:cs typeface="Rebel"/>
              </a:rPr>
            </a:br>
            <a:r>
              <a:rPr lang="en-US" sz="8800" dirty="0" smtClean="0">
                <a:latin typeface="Rebel"/>
                <a:cs typeface="Rebel"/>
              </a:rPr>
              <a:t>Mentor Sentence </a:t>
            </a:r>
            <a:r>
              <a:rPr lang="en-US" sz="7200" dirty="0" smtClean="0">
                <a:latin typeface="Rebel"/>
                <a:cs typeface="Rebel"/>
              </a:rPr>
              <a:t/>
            </a:r>
            <a:br>
              <a:rPr lang="en-US" sz="7200" dirty="0" smtClean="0">
                <a:latin typeface="Rebel"/>
                <a:cs typeface="Rebel"/>
              </a:rPr>
            </a:br>
            <a:r>
              <a:rPr lang="en-US" sz="7200" dirty="0" smtClean="0">
                <a:latin typeface="Rebel"/>
                <a:cs typeface="Rebel"/>
              </a:rPr>
              <a:t>Activities</a:t>
            </a:r>
            <a:endParaRPr lang="en-US" sz="7200" dirty="0">
              <a:latin typeface="Rebel"/>
              <a:cs typeface="Rebel"/>
            </a:endParaRPr>
          </a:p>
        </p:txBody>
      </p:sp>
      <p:sp>
        <p:nvSpPr>
          <p:cNvPr id="3" name="Subtitle 2"/>
          <p:cNvSpPr>
            <a:spLocks noGrp="1"/>
          </p:cNvSpPr>
          <p:nvPr>
            <p:ph type="subTitle" idx="1"/>
          </p:nvPr>
        </p:nvSpPr>
        <p:spPr>
          <a:xfrm>
            <a:off x="595269" y="4630432"/>
            <a:ext cx="8095665" cy="2010929"/>
          </a:xfrm>
          <a:solidFill>
            <a:schemeClr val="bg1">
              <a:alpha val="77000"/>
            </a:schemeClr>
          </a:solidFill>
          <a:ln>
            <a:solidFill>
              <a:schemeClr val="tx1">
                <a:alpha val="80000"/>
              </a:schemeClr>
            </a:solidFill>
          </a:ln>
        </p:spPr>
        <p:txBody>
          <a:bodyPr>
            <a:normAutofit fontScale="62500" lnSpcReduction="20000"/>
          </a:bodyPr>
          <a:lstStyle/>
          <a:p>
            <a:r>
              <a:rPr lang="en-US" sz="7300" dirty="0" smtClean="0">
                <a:solidFill>
                  <a:schemeClr val="tx1"/>
                </a:solidFill>
                <a:latin typeface="VACAMOUS"/>
                <a:cs typeface="VACAMOUS"/>
              </a:rPr>
              <a:t>Rhetorical Devices, Syntax, &amp; </a:t>
            </a:r>
          </a:p>
          <a:p>
            <a:r>
              <a:rPr lang="en-US" sz="7300" dirty="0" smtClean="0">
                <a:solidFill>
                  <a:schemeClr val="tx1"/>
                </a:solidFill>
                <a:latin typeface="VACAMOUS"/>
                <a:cs typeface="VACAMOUS"/>
              </a:rPr>
              <a:t>Literary Terms </a:t>
            </a:r>
          </a:p>
        </p:txBody>
      </p:sp>
      <p:pic>
        <p:nvPicPr>
          <p:cNvPr id="5" name="Picture 4" descr="BESPOKE ELA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482" y="-105838"/>
            <a:ext cx="1815416" cy="970340"/>
          </a:xfrm>
          <a:prstGeom prst="rect">
            <a:avLst/>
          </a:prstGeom>
        </p:spPr>
      </p:pic>
    </p:spTree>
    <p:extLst>
      <p:ext uri="{BB962C8B-B14F-4D97-AF65-F5344CB8AC3E}">
        <p14:creationId xmlns:p14="http://schemas.microsoft.com/office/powerpoint/2010/main" val="51000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w="25400">
            <a:solidFill>
              <a:schemeClr val="tx1"/>
            </a:solidFill>
            <a:prstDash val="dash"/>
          </a:ln>
        </p:spPr>
        <p:txBody>
          <a:bodyPr>
            <a:normAutofit/>
          </a:bodyPr>
          <a:lstStyle/>
          <a:p>
            <a:r>
              <a:rPr lang="en-US" sz="6000" dirty="0" smtClean="0">
                <a:latin typeface="Rebel"/>
                <a:cs typeface="Rebel"/>
              </a:rPr>
              <a:t>Sentence #3</a:t>
            </a:r>
            <a:endParaRPr lang="en-US" sz="6000" dirty="0">
              <a:latin typeface="Rebel"/>
              <a:cs typeface="Rebel"/>
            </a:endParaRPr>
          </a:p>
        </p:txBody>
      </p:sp>
      <p:sp>
        <p:nvSpPr>
          <p:cNvPr id="3" name="Content Placeholder 2"/>
          <p:cNvSpPr>
            <a:spLocks noGrp="1"/>
          </p:cNvSpPr>
          <p:nvPr>
            <p:ph idx="1"/>
          </p:nvPr>
        </p:nvSpPr>
        <p:spPr>
          <a:xfrm>
            <a:off x="457200" y="1600200"/>
            <a:ext cx="8229600" cy="3731411"/>
          </a:xfrm>
        </p:spPr>
        <p:txBody>
          <a:bodyPr>
            <a:normAutofit fontScale="77500" lnSpcReduction="20000"/>
          </a:bodyPr>
          <a:lstStyle/>
          <a:p>
            <a:pPr marL="0" indent="0" algn="ctr">
              <a:buNone/>
            </a:pPr>
            <a:r>
              <a:rPr lang="en-US" sz="4000" dirty="0" smtClean="0">
                <a:latin typeface="VACAMOUS"/>
                <a:cs typeface="VACAMOUS"/>
              </a:rPr>
              <a:t>Mentor Sentence:</a:t>
            </a:r>
          </a:p>
          <a:p>
            <a:pPr marL="0" indent="0" algn="ctr">
              <a:buNone/>
            </a:pPr>
            <a:endParaRPr lang="en-US" sz="4000" dirty="0" smtClean="0">
              <a:latin typeface="VACAMOUS"/>
              <a:cs typeface="VACAMOUS"/>
            </a:endParaRPr>
          </a:p>
          <a:p>
            <a:pPr marL="0" indent="0" algn="ctr">
              <a:buNone/>
            </a:pPr>
            <a:r>
              <a:rPr lang="en-US" sz="4000" dirty="0" smtClean="0">
                <a:latin typeface="American Typewriter"/>
                <a:cs typeface="American Typewriter"/>
              </a:rPr>
              <a:t>“There were frowzy fields, and cow-houses, and dunghills, and </a:t>
            </a:r>
            <a:r>
              <a:rPr lang="en-US" sz="4000" dirty="0" err="1" smtClean="0">
                <a:latin typeface="American Typewriter"/>
                <a:cs typeface="American Typewriter"/>
              </a:rPr>
              <a:t>dustheaps</a:t>
            </a:r>
            <a:r>
              <a:rPr lang="en-US" sz="4000" dirty="0" smtClean="0">
                <a:latin typeface="American Typewriter"/>
                <a:cs typeface="American Typewriter"/>
              </a:rPr>
              <a:t>, and ditches, and gardens, and summer-houses, and carpet-beating grounds, at the very door of the Railway.”</a:t>
            </a:r>
          </a:p>
          <a:p>
            <a:pPr marL="0" indent="0" algn="ctr">
              <a:buNone/>
            </a:pPr>
            <a:r>
              <a:rPr lang="en-US" sz="2600" i="1" dirty="0" smtClean="0">
                <a:latin typeface="American Typewriter"/>
                <a:cs typeface="American Typewriter"/>
              </a:rPr>
              <a:t>--</a:t>
            </a:r>
            <a:r>
              <a:rPr lang="en-US" sz="2600" i="1" dirty="0" err="1" smtClean="0">
                <a:latin typeface="American Typewriter"/>
                <a:cs typeface="American Typewriter"/>
              </a:rPr>
              <a:t>Dombey</a:t>
            </a:r>
            <a:r>
              <a:rPr lang="en-US" sz="2600" i="1" dirty="0" smtClean="0">
                <a:latin typeface="American Typewriter"/>
                <a:cs typeface="American Typewriter"/>
              </a:rPr>
              <a:t> and Son, </a:t>
            </a:r>
            <a:r>
              <a:rPr lang="en-US" sz="2600" dirty="0" smtClean="0">
                <a:latin typeface="American Typewriter"/>
                <a:cs typeface="American Typewriter"/>
              </a:rPr>
              <a:t>Charles Dickens</a:t>
            </a:r>
            <a:endParaRPr lang="en-US" sz="2600" i="1" dirty="0" smtClean="0">
              <a:latin typeface="American Typewriter"/>
              <a:cs typeface="American Typewriter"/>
            </a:endParaRPr>
          </a:p>
          <a:p>
            <a:pPr marL="0" indent="0" algn="ctr">
              <a:buNone/>
            </a:pPr>
            <a:endParaRPr lang="en-US" sz="2000" i="1" dirty="0" smtClean="0">
              <a:latin typeface="American Typewriter"/>
              <a:cs typeface="American Typewriter"/>
            </a:endParaRPr>
          </a:p>
          <a:p>
            <a:pPr marL="0" indent="0" algn="ctr">
              <a:buNone/>
            </a:pPr>
            <a:endParaRPr lang="en-US"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18895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dirty="0" smtClean="0">
                <a:latin typeface="Marker Felt"/>
                <a:cs typeface="Marker Felt"/>
              </a:rPr>
              <a:t>Let’s get technical– </a:t>
            </a:r>
          </a:p>
          <a:p>
            <a:pPr marL="0" indent="0" algn="ctr">
              <a:buNone/>
            </a:pPr>
            <a:r>
              <a:rPr lang="en-US" dirty="0" smtClean="0">
                <a:latin typeface="American Typewriter"/>
                <a:cs typeface="American Typewriter"/>
              </a:rPr>
              <a:t>Dickens broke a rule of grammar in this sentence!  </a:t>
            </a:r>
          </a:p>
          <a:p>
            <a:pPr marL="0" indent="0" algn="ctr">
              <a:buNone/>
            </a:pPr>
            <a:r>
              <a:rPr lang="en-US" dirty="0" smtClean="0">
                <a:latin typeface="American Typewriter"/>
                <a:cs typeface="American Typewriter"/>
              </a:rPr>
              <a:t>What rule did he break?</a:t>
            </a:r>
          </a:p>
          <a:p>
            <a:pPr marL="0" indent="0" algn="ctr">
              <a:buNone/>
            </a:pPr>
            <a:r>
              <a:rPr lang="en-US" dirty="0" smtClean="0">
                <a:latin typeface="American Typewriter"/>
                <a:cs typeface="American Typewriter"/>
              </a:rPr>
              <a:t>=======================================</a:t>
            </a:r>
            <a:endParaRPr lang="en-US" dirty="0">
              <a:latin typeface="American Typewriter"/>
              <a:cs typeface="American Typewriter"/>
            </a:endParaRPr>
          </a:p>
          <a:p>
            <a:pPr marL="0" indent="0" algn="ctr">
              <a:buNone/>
            </a:pPr>
            <a:r>
              <a:rPr lang="en-US" sz="2000" dirty="0" smtClean="0">
                <a:latin typeface="American Typewriter"/>
                <a:cs typeface="American Typewriter"/>
              </a:rPr>
              <a:t>Dickens overused the conjunction “and” unnecessarily to conjoin phrases in his sentence.  He did this in order to slow down the pacing of the list to emphasize the poor condition of the railway. </a:t>
            </a:r>
          </a:p>
          <a:p>
            <a:pPr marL="0" indent="0" algn="ctr">
              <a:buNone/>
            </a:pPr>
            <a:r>
              <a:rPr lang="en-US" sz="2000" dirty="0" smtClean="0">
                <a:latin typeface="American Typewriter"/>
                <a:cs typeface="American Typewriter"/>
              </a:rPr>
              <a:t>Creative writing allows us to break rules, but when we write analytical essays, we should try to stick to the rules in most cases.  However, there are cases where we might purposefully break the rules for a rhetorical purpose. </a:t>
            </a:r>
            <a:endParaRPr lang="en-US" sz="2000" dirty="0">
              <a:latin typeface="American Typewriter"/>
              <a:cs typeface="American Typewriter"/>
            </a:endParaRPr>
          </a:p>
        </p:txBody>
      </p:sp>
    </p:spTree>
    <p:extLst>
      <p:ext uri="{BB962C8B-B14F-4D97-AF65-F5344CB8AC3E}">
        <p14:creationId xmlns:p14="http://schemas.microsoft.com/office/powerpoint/2010/main" val="342149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marL="0" indent="0" algn="ctr">
              <a:buNone/>
            </a:pPr>
            <a:r>
              <a:rPr lang="en-US" sz="3500" dirty="0" smtClean="0">
                <a:latin typeface="Marker Felt"/>
                <a:cs typeface="Marker Felt"/>
              </a:rPr>
              <a:t>Alliteration</a:t>
            </a:r>
            <a:endParaRPr lang="en-US" sz="2400" dirty="0" smtClean="0">
              <a:latin typeface="Marker Felt"/>
              <a:cs typeface="Marker Felt"/>
            </a:endParaRPr>
          </a:p>
          <a:p>
            <a:pPr marL="0" indent="0" algn="ctr">
              <a:buNone/>
            </a:pPr>
            <a:r>
              <a:rPr lang="en-US" sz="2600" dirty="0" smtClean="0">
                <a:latin typeface="American Typewriter"/>
                <a:cs typeface="American Typewriter"/>
              </a:rPr>
              <a:t>Repetition of the same sounds at the beginning of adjacent or closely connected words</a:t>
            </a:r>
          </a:p>
          <a:p>
            <a:pPr marL="0" indent="0" algn="ctr">
              <a:buNone/>
            </a:pPr>
            <a:endParaRPr lang="en-US" sz="2600" dirty="0">
              <a:latin typeface="American Typewriter"/>
              <a:cs typeface="American Typewriter"/>
            </a:endParaRPr>
          </a:p>
          <a:p>
            <a:pPr marL="0" indent="0" algn="ctr">
              <a:buNone/>
            </a:pPr>
            <a:r>
              <a:rPr lang="en-US" sz="3100" dirty="0">
                <a:latin typeface="Marker Felt"/>
                <a:cs typeface="Marker Felt"/>
              </a:rPr>
              <a:t>Polysyndeton</a:t>
            </a:r>
            <a:endParaRPr lang="en-US" sz="2800" dirty="0">
              <a:latin typeface="Marker Felt"/>
              <a:cs typeface="Marker Felt"/>
            </a:endParaRPr>
          </a:p>
          <a:p>
            <a:pPr marL="0" indent="0" algn="ctr">
              <a:buNone/>
            </a:pPr>
            <a:r>
              <a:rPr lang="en-US" sz="2800" dirty="0">
                <a:latin typeface="American Typewriter"/>
                <a:cs typeface="American Typewriter"/>
              </a:rPr>
              <a:t>The opposite of Asyndeton– overusing coordinating conjunctions such as “and” in a succession of phrases or clauses to create </a:t>
            </a:r>
            <a:r>
              <a:rPr lang="en-US" sz="2800" dirty="0" smtClean="0">
                <a:latin typeface="American Typewriter"/>
                <a:cs typeface="American Typewriter"/>
              </a:rPr>
              <a:t>emphasis</a:t>
            </a:r>
            <a:endParaRPr lang="en-US" sz="2600" dirty="0" smtClean="0">
              <a:latin typeface="American Typewriter"/>
              <a:cs typeface="American Typewriter"/>
            </a:endParaRPr>
          </a:p>
          <a:p>
            <a:pPr marL="0" indent="0" algn="ctr">
              <a:buNone/>
            </a:pPr>
            <a:endParaRPr lang="en-US" sz="2200" dirty="0" smtClean="0">
              <a:latin typeface="American Typewriter"/>
              <a:cs typeface="American Typewriter"/>
            </a:endParaRPr>
          </a:p>
          <a:p>
            <a:pPr marL="0" indent="0" algn="ctr">
              <a:buNone/>
            </a:pPr>
            <a:r>
              <a:rPr lang="en-US" sz="2400" dirty="0" smtClean="0">
                <a:latin typeface="Charter Black"/>
                <a:cs typeface="Charter Black"/>
              </a:rPr>
              <a:t>========================================</a:t>
            </a:r>
          </a:p>
          <a:p>
            <a:pPr marL="0" indent="0" algn="ctr">
              <a:buNone/>
            </a:pPr>
            <a:endParaRPr lang="en-US" sz="2400" dirty="0">
              <a:latin typeface="Charter Black"/>
              <a:cs typeface="Charter Black"/>
            </a:endParaRPr>
          </a:p>
          <a:p>
            <a:pPr marL="0" indent="0" algn="ctr">
              <a:buNone/>
            </a:pPr>
            <a:r>
              <a:rPr lang="en-US" sz="2800" b="1" dirty="0" smtClean="0">
                <a:latin typeface="Optima"/>
                <a:cs typeface="Optima"/>
              </a:rPr>
              <a:t>Where does Dickens use alliteration in the quote?</a:t>
            </a:r>
          </a:p>
          <a:p>
            <a:pPr marL="0" indent="0" algn="ctr">
              <a:buNone/>
            </a:pPr>
            <a:r>
              <a:rPr lang="en-US" sz="2800" b="1" dirty="0" smtClean="0">
                <a:latin typeface="Optima"/>
                <a:cs typeface="Optima"/>
              </a:rPr>
              <a:t>What is the rhetorical effect of using this device?</a:t>
            </a:r>
          </a:p>
          <a:p>
            <a:pPr marL="0" indent="0" algn="ctr">
              <a:buNone/>
            </a:pPr>
            <a:r>
              <a:rPr lang="en-US" sz="2800" b="1" dirty="0">
                <a:latin typeface="Optima"/>
                <a:cs typeface="Optima"/>
              </a:rPr>
              <a:t>Technically speaking, where could we DELETE conjunctions and/or punctuation in the quote in order to make it less “wordy”?</a:t>
            </a:r>
          </a:p>
          <a:p>
            <a:pPr marL="0" indent="0" algn="ctr">
              <a:buNone/>
            </a:pPr>
            <a:r>
              <a:rPr lang="en-US" sz="2800" b="1" dirty="0">
                <a:latin typeface="Optima"/>
                <a:cs typeface="Optima"/>
              </a:rPr>
              <a:t>What effect does polysyndeton have upon the tone of the sentence?</a:t>
            </a:r>
          </a:p>
          <a:p>
            <a:pPr marL="0" indent="0" algn="ctr">
              <a:buNone/>
            </a:pPr>
            <a:endParaRPr lang="en-US" sz="2800" b="1" dirty="0">
              <a:latin typeface="Optima"/>
              <a:cs typeface="Optima"/>
            </a:endParaRPr>
          </a:p>
        </p:txBody>
      </p:sp>
    </p:spTree>
    <p:extLst>
      <p:ext uri="{BB962C8B-B14F-4D97-AF65-F5344CB8AC3E}">
        <p14:creationId xmlns:p14="http://schemas.microsoft.com/office/powerpoint/2010/main" val="293190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a:ln w="25400">
            <a:solidFill>
              <a:schemeClr val="tx1"/>
            </a:solidFill>
            <a:prstDash val="dash"/>
          </a:ln>
        </p:spPr>
        <p:txBody>
          <a:bodyPr>
            <a:normAutofit/>
          </a:bodyPr>
          <a:lstStyle/>
          <a:p>
            <a:r>
              <a:rPr lang="en-US" sz="6000" dirty="0" smtClean="0">
                <a:latin typeface="Rebel"/>
                <a:cs typeface="Rebel"/>
              </a:rPr>
              <a:t>Sentence #4</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sz="3500" dirty="0" smtClean="0">
                <a:latin typeface="VACAMOUS"/>
                <a:cs typeface="VACAMOUS"/>
              </a:rPr>
              <a:t>Mentor Sentence:</a:t>
            </a:r>
          </a:p>
          <a:p>
            <a:pPr marL="0" indent="0" algn="ctr">
              <a:buNone/>
            </a:pPr>
            <a:endParaRPr lang="en-US" sz="2400" dirty="0" smtClean="0">
              <a:latin typeface="VACAMOUS"/>
              <a:cs typeface="VACAMOUS"/>
            </a:endParaRPr>
          </a:p>
          <a:p>
            <a:pPr marL="0" indent="0" algn="ctr">
              <a:buNone/>
            </a:pPr>
            <a:r>
              <a:rPr lang="en-US" sz="4000" dirty="0" smtClean="0">
                <a:latin typeface="American Typewriter"/>
                <a:cs typeface="American Typewriter"/>
              </a:rPr>
              <a:t>“Water, water everywhere, Nor any drop to drink.”</a:t>
            </a:r>
          </a:p>
          <a:p>
            <a:pPr marL="0" indent="0" algn="ctr">
              <a:buNone/>
            </a:pPr>
            <a:r>
              <a:rPr lang="en-US" sz="2000" i="1" dirty="0" smtClean="0">
                <a:latin typeface="American Typewriter"/>
                <a:cs typeface="American Typewriter"/>
              </a:rPr>
              <a:t>--The Rime of the Ancient Mariner, </a:t>
            </a:r>
            <a:r>
              <a:rPr lang="en-US" sz="2000" dirty="0" smtClean="0">
                <a:latin typeface="American Typewriter"/>
                <a:cs typeface="American Typewriter"/>
              </a:rPr>
              <a:t>Samuel Taylor Coleridge</a:t>
            </a:r>
            <a:endParaRPr lang="en-US" sz="2000" i="1" dirty="0" smtClean="0">
              <a:latin typeface="American Typewriter"/>
              <a:cs typeface="American Typewriter"/>
            </a:endParaRPr>
          </a:p>
          <a:p>
            <a:pPr marL="0" indent="0" algn="ctr">
              <a:buNone/>
            </a:pPr>
            <a:endParaRPr lang="en-US" sz="2000" i="1" dirty="0" smtClean="0">
              <a:latin typeface="American Typewriter"/>
              <a:cs typeface="American Typewriter"/>
            </a:endParaRPr>
          </a:p>
          <a:p>
            <a:pPr marL="0" indent="0" algn="ctr">
              <a:buNone/>
            </a:pPr>
            <a:endParaRPr lang="en-US" dirty="0" smtClean="0">
              <a:latin typeface="American Typewriter"/>
              <a:cs typeface="American Typewriter"/>
            </a:endParaRPr>
          </a:p>
          <a:p>
            <a:pPr marL="0" indent="0" algn="ctr">
              <a:buNone/>
            </a:pPr>
            <a:endParaRPr lang="en-US" sz="3500" b="1" dirty="0" smtClean="0">
              <a:latin typeface="VACAMOUS"/>
              <a:cs typeface="VACAMOUS"/>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291489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sz="3600" dirty="0" smtClean="0">
                <a:latin typeface="Marker Felt"/>
                <a:cs typeface="Marker Felt"/>
              </a:rPr>
              <a:t>Paradox</a:t>
            </a:r>
            <a:endParaRPr lang="en-US" sz="3600" dirty="0">
              <a:latin typeface="Marker Felt"/>
              <a:cs typeface="Marker Felt"/>
            </a:endParaRPr>
          </a:p>
          <a:p>
            <a:pPr marL="0" indent="0" algn="ctr">
              <a:buNone/>
            </a:pPr>
            <a:r>
              <a:rPr lang="en-US" dirty="0" smtClean="0">
                <a:latin typeface="American Typewriter"/>
                <a:cs typeface="American Typewriter"/>
              </a:rPr>
              <a:t>A contradictory statement that reveals a truth</a:t>
            </a:r>
          </a:p>
          <a:p>
            <a:pPr marL="0" indent="0" algn="ctr">
              <a:buNone/>
            </a:pPr>
            <a:endParaRPr lang="en-US" sz="2800" dirty="0" smtClean="0">
              <a:latin typeface="VACAMOUS"/>
              <a:cs typeface="VACAMOUS"/>
            </a:endParaRPr>
          </a:p>
          <a:p>
            <a:pPr marL="0" indent="0" algn="ctr">
              <a:buNone/>
            </a:pPr>
            <a:r>
              <a:rPr lang="en-US" sz="3800" dirty="0">
                <a:latin typeface="Marker Felt"/>
                <a:cs typeface="Marker Felt"/>
              </a:rPr>
              <a:t>Situational Irony</a:t>
            </a:r>
          </a:p>
          <a:p>
            <a:pPr marL="0" indent="0" algn="ctr">
              <a:buNone/>
            </a:pPr>
            <a:r>
              <a:rPr lang="en-US" sz="2800" dirty="0">
                <a:latin typeface="American Typewriter"/>
                <a:cs typeface="American Typewriter"/>
              </a:rPr>
              <a:t>Situational irony occurs when the opposite of what you expect to happen actually happens.</a:t>
            </a:r>
          </a:p>
          <a:p>
            <a:pPr marL="0" indent="0" algn="ctr">
              <a:buNone/>
            </a:pPr>
            <a:endParaRPr lang="en-US" sz="2800" dirty="0">
              <a:latin typeface="VACAMOUS"/>
              <a:cs typeface="VACAMOUS"/>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sz="2800" b="1" dirty="0" smtClean="0">
                <a:latin typeface="Optima"/>
                <a:cs typeface="Optima"/>
              </a:rPr>
              <a:t>What is contradictory about Coleridge’s quote?</a:t>
            </a:r>
          </a:p>
          <a:p>
            <a:pPr marL="0" indent="0" algn="ctr">
              <a:buNone/>
            </a:pPr>
            <a:r>
              <a:rPr lang="en-US" sz="2800" b="1" dirty="0" smtClean="0">
                <a:latin typeface="Optima"/>
                <a:cs typeface="Optima"/>
              </a:rPr>
              <a:t>What truth is revealed in Coleridge’s quote? </a:t>
            </a:r>
          </a:p>
          <a:p>
            <a:pPr marL="0" indent="0" algn="ctr">
              <a:buNone/>
            </a:pPr>
            <a:r>
              <a:rPr lang="en-US" sz="2800" b="1" dirty="0">
                <a:latin typeface="Optima"/>
                <a:cs typeface="Optima"/>
              </a:rPr>
              <a:t>How is Coleridge’s quote ironic?  </a:t>
            </a:r>
          </a:p>
          <a:p>
            <a:pPr marL="0" indent="0" algn="ctr">
              <a:buNone/>
            </a:pPr>
            <a:endParaRPr lang="en-US" sz="2400" b="1" dirty="0">
              <a:latin typeface="Optima"/>
              <a:cs typeface="Optima"/>
            </a:endParaRPr>
          </a:p>
        </p:txBody>
      </p:sp>
    </p:spTree>
    <p:extLst>
      <p:ext uri="{BB962C8B-B14F-4D97-AF65-F5344CB8AC3E}">
        <p14:creationId xmlns:p14="http://schemas.microsoft.com/office/powerpoint/2010/main" val="140943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25400">
            <a:solidFill>
              <a:schemeClr val="tx1"/>
            </a:solidFill>
            <a:prstDash val="dash"/>
          </a:ln>
        </p:spPr>
        <p:txBody>
          <a:bodyPr>
            <a:normAutofit/>
          </a:bodyPr>
          <a:lstStyle/>
          <a:p>
            <a:r>
              <a:rPr lang="en-US" sz="6000" dirty="0" smtClean="0">
                <a:latin typeface="Rebel"/>
                <a:cs typeface="Rebel"/>
              </a:rPr>
              <a:t>Sentence #5</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sz="3500" dirty="0" smtClean="0">
                <a:latin typeface="VACAMOUS"/>
                <a:cs typeface="VACAMOUS"/>
              </a:rPr>
              <a:t>Mentor Sentence:</a:t>
            </a:r>
          </a:p>
          <a:p>
            <a:pPr marL="0" indent="0" algn="ctr">
              <a:buNone/>
            </a:pPr>
            <a:endParaRPr lang="en-US" sz="1800" dirty="0" smtClean="0">
              <a:latin typeface="VACAMOUS"/>
              <a:cs typeface="VACAMOUS"/>
            </a:endParaRPr>
          </a:p>
          <a:p>
            <a:pPr marL="0" indent="0" algn="ctr">
              <a:buNone/>
            </a:pPr>
            <a:r>
              <a:rPr lang="en-US" sz="4000" dirty="0" smtClean="0">
                <a:latin typeface="American Typewriter"/>
                <a:cs typeface="American Typewriter"/>
              </a:rPr>
              <a:t>“Bad men live that they may eat and drink, whereas good men eat and drink that they may live.”</a:t>
            </a:r>
          </a:p>
          <a:p>
            <a:pPr marL="0" indent="0" algn="ctr">
              <a:buNone/>
            </a:pPr>
            <a:r>
              <a:rPr lang="en-US" sz="2000" i="1" dirty="0" smtClean="0">
                <a:latin typeface="American Typewriter"/>
                <a:cs typeface="American Typewriter"/>
              </a:rPr>
              <a:t>--</a:t>
            </a:r>
            <a:r>
              <a:rPr lang="en-US" sz="2000" dirty="0" smtClean="0">
                <a:latin typeface="American Typewriter"/>
                <a:cs typeface="American Typewriter"/>
              </a:rPr>
              <a:t>Socrates, 5</a:t>
            </a:r>
            <a:r>
              <a:rPr lang="en-US" sz="2000" baseline="30000" dirty="0" smtClean="0">
                <a:latin typeface="American Typewriter"/>
                <a:cs typeface="American Typewriter"/>
              </a:rPr>
              <a:t>th</a:t>
            </a:r>
            <a:r>
              <a:rPr lang="en-US" sz="2000" dirty="0" smtClean="0">
                <a:latin typeface="American Typewriter"/>
                <a:cs typeface="American Typewriter"/>
              </a:rPr>
              <a:t> Century B.C.</a:t>
            </a:r>
            <a:endParaRPr lang="en-US" sz="2000" i="1" dirty="0" smtClean="0">
              <a:latin typeface="American Typewriter"/>
              <a:cs typeface="American Typewriter"/>
            </a:endParaRPr>
          </a:p>
          <a:p>
            <a:pPr marL="0" indent="0" algn="ctr">
              <a:buNone/>
            </a:pPr>
            <a:endParaRPr lang="en-US"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312764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marL="0" indent="0" algn="ctr">
              <a:buNone/>
            </a:pPr>
            <a:r>
              <a:rPr lang="en-US" sz="4100" dirty="0" smtClean="0">
                <a:latin typeface="Marker Felt"/>
                <a:cs typeface="Marker Felt"/>
              </a:rPr>
              <a:t>Paradox</a:t>
            </a:r>
            <a:endParaRPr lang="en-US" sz="3600" dirty="0">
              <a:latin typeface="Marker Felt"/>
              <a:cs typeface="Marker Felt"/>
            </a:endParaRPr>
          </a:p>
          <a:p>
            <a:pPr marL="0" indent="0" algn="ctr">
              <a:buNone/>
            </a:pPr>
            <a:r>
              <a:rPr lang="en-US" sz="3600" dirty="0" smtClean="0">
                <a:latin typeface="American Typewriter"/>
                <a:cs typeface="American Typewriter"/>
              </a:rPr>
              <a:t>A contradictory statement that reveals a truth</a:t>
            </a:r>
          </a:p>
          <a:p>
            <a:pPr marL="0" indent="0" algn="ctr">
              <a:buNone/>
            </a:pPr>
            <a:endParaRPr lang="en-US" sz="3600" dirty="0">
              <a:latin typeface="VACAMOUS"/>
              <a:cs typeface="VACAMOUS"/>
            </a:endParaRPr>
          </a:p>
          <a:p>
            <a:pPr marL="0" indent="0" algn="ctr">
              <a:buNone/>
            </a:pPr>
            <a:r>
              <a:rPr lang="en-US" sz="4100" dirty="0" smtClean="0">
                <a:latin typeface="Marker Felt"/>
                <a:cs typeface="Marker Felt"/>
              </a:rPr>
              <a:t>Irony</a:t>
            </a:r>
            <a:endParaRPr lang="en-US" sz="3600" dirty="0" smtClean="0">
              <a:latin typeface="Marker Felt"/>
              <a:cs typeface="Marker Felt"/>
            </a:endParaRPr>
          </a:p>
          <a:p>
            <a:pPr marL="0" indent="0" algn="ctr">
              <a:buNone/>
            </a:pPr>
            <a:r>
              <a:rPr lang="en-US" sz="3600" dirty="0" smtClean="0">
                <a:latin typeface="American Typewriter"/>
                <a:cs typeface="American Typewriter"/>
              </a:rPr>
              <a:t>When the opposite of our expectations occurs</a:t>
            </a:r>
          </a:p>
          <a:p>
            <a:pPr marL="0" indent="0" algn="ctr">
              <a:buNone/>
            </a:pPr>
            <a:endParaRPr lang="en-US" sz="3600" dirty="0">
              <a:latin typeface="American Typewriter"/>
              <a:cs typeface="American Typewriter"/>
            </a:endParaRPr>
          </a:p>
          <a:p>
            <a:pPr marL="0" indent="0" algn="ctr">
              <a:buNone/>
            </a:pPr>
            <a:r>
              <a:rPr lang="en-US" sz="4400" dirty="0">
                <a:latin typeface="Marker Felt"/>
                <a:cs typeface="Marker Felt"/>
              </a:rPr>
              <a:t>The Balanced Sentence</a:t>
            </a:r>
          </a:p>
          <a:p>
            <a:pPr marL="0" indent="0" algn="ctr">
              <a:buNone/>
            </a:pPr>
            <a:r>
              <a:rPr lang="en-US" sz="3600" dirty="0">
                <a:latin typeface="American Typewriter"/>
                <a:cs typeface="American Typewriter"/>
              </a:rPr>
              <a:t>A balanced sentence is made up of two segments that are equal in length and grammatical structure; therefore, balanced sentences always have parallelism. </a:t>
            </a:r>
          </a:p>
        </p:txBody>
      </p:sp>
    </p:spTree>
    <p:extLst>
      <p:ext uri="{BB962C8B-B14F-4D97-AF65-F5344CB8AC3E}">
        <p14:creationId xmlns:p14="http://schemas.microsoft.com/office/powerpoint/2010/main" val="124115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pPr marL="0" indent="0" algn="ctr">
              <a:buNone/>
            </a:pPr>
            <a:r>
              <a:rPr lang="en-US" sz="5100" dirty="0" smtClean="0">
                <a:latin typeface="American Typewriter"/>
                <a:cs typeface="American Typewriter"/>
              </a:rPr>
              <a:t>“</a:t>
            </a:r>
            <a:r>
              <a:rPr lang="en-US" sz="5100" dirty="0">
                <a:latin typeface="American Typewriter"/>
                <a:cs typeface="American Typewriter"/>
              </a:rPr>
              <a:t>Bad men live that they may eat and drink, whereas good men eat and drink that they may live.”</a:t>
            </a:r>
          </a:p>
          <a:p>
            <a:pPr marL="0" indent="0" algn="ctr">
              <a:buNone/>
            </a:pPr>
            <a:r>
              <a:rPr lang="en-US" i="1" dirty="0">
                <a:latin typeface="American Typewriter"/>
                <a:cs typeface="American Typewriter"/>
              </a:rPr>
              <a:t>--</a:t>
            </a:r>
            <a:r>
              <a:rPr lang="en-US" dirty="0">
                <a:latin typeface="American Typewriter"/>
                <a:cs typeface="American Typewriter"/>
              </a:rPr>
              <a:t>Socrates, 5</a:t>
            </a:r>
            <a:r>
              <a:rPr lang="en-US" baseline="30000" dirty="0">
                <a:latin typeface="American Typewriter"/>
                <a:cs typeface="American Typewriter"/>
              </a:rPr>
              <a:t>th</a:t>
            </a:r>
            <a:r>
              <a:rPr lang="en-US" dirty="0">
                <a:latin typeface="American Typewriter"/>
                <a:cs typeface="American Typewriter"/>
              </a:rPr>
              <a:t> Century B.C.</a:t>
            </a:r>
            <a:endParaRPr lang="en-US" i="1" dirty="0">
              <a:latin typeface="American Typewriter"/>
              <a:cs typeface="American Typewriter"/>
            </a:endParaRPr>
          </a:p>
          <a:p>
            <a:pPr marL="0" indent="0" algn="ctr">
              <a:buNone/>
            </a:pPr>
            <a:endParaRPr lang="en-US" sz="3600" dirty="0">
              <a:latin typeface="American Typewriter"/>
              <a:cs typeface="American Typewriter"/>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sz="3800" b="1" dirty="0" smtClean="0">
                <a:latin typeface="Optima"/>
                <a:cs typeface="Optima"/>
              </a:rPr>
              <a:t>What is contradictory about Socrates’s quote?</a:t>
            </a:r>
          </a:p>
          <a:p>
            <a:pPr marL="0" indent="0" algn="ctr">
              <a:buNone/>
            </a:pPr>
            <a:r>
              <a:rPr lang="en-US" sz="3800" b="1" dirty="0" smtClean="0">
                <a:latin typeface="Optima"/>
                <a:cs typeface="Optima"/>
              </a:rPr>
              <a:t>What truth is revealed in Socrates’s quote?</a:t>
            </a:r>
          </a:p>
          <a:p>
            <a:pPr marL="0" indent="0" algn="ctr">
              <a:buNone/>
            </a:pPr>
            <a:r>
              <a:rPr lang="en-US" sz="3800" b="1" dirty="0" smtClean="0">
                <a:latin typeface="Optima"/>
                <a:cs typeface="Optima"/>
              </a:rPr>
              <a:t>How is the structure reversed in the quote?</a:t>
            </a:r>
          </a:p>
          <a:p>
            <a:pPr marL="0" indent="0" algn="ctr">
              <a:buNone/>
            </a:pPr>
            <a:r>
              <a:rPr lang="en-US" sz="3800" b="1" dirty="0" smtClean="0">
                <a:latin typeface="Optima"/>
                <a:cs typeface="Optima"/>
              </a:rPr>
              <a:t>What is the rhetorical effect of using these devices?</a:t>
            </a:r>
          </a:p>
          <a:p>
            <a:pPr marL="0" indent="0" algn="ctr">
              <a:buNone/>
            </a:pPr>
            <a:r>
              <a:rPr lang="en-US" sz="3800" b="1" dirty="0" smtClean="0">
                <a:latin typeface="Optima"/>
                <a:cs typeface="Optima"/>
              </a:rPr>
              <a:t>What is ironic about this statement?</a:t>
            </a:r>
          </a:p>
          <a:p>
            <a:pPr marL="0" indent="0" algn="ctr">
              <a:buNone/>
            </a:pPr>
            <a:r>
              <a:rPr lang="en-US" sz="3800" b="1" dirty="0">
                <a:latin typeface="Optima"/>
                <a:cs typeface="Optima"/>
              </a:rPr>
              <a:t>How does Socrates use a balanced sentence to make a philosophical statement?</a:t>
            </a:r>
          </a:p>
          <a:p>
            <a:pPr marL="0" indent="0" algn="ctr">
              <a:buNone/>
            </a:pPr>
            <a:endParaRPr lang="en-US" sz="3800" b="1" dirty="0" smtClean="0">
              <a:latin typeface="Optima"/>
              <a:cs typeface="Optima"/>
            </a:endParaRPr>
          </a:p>
        </p:txBody>
      </p:sp>
    </p:spTree>
    <p:extLst>
      <p:ext uri="{BB962C8B-B14F-4D97-AF65-F5344CB8AC3E}">
        <p14:creationId xmlns:p14="http://schemas.microsoft.com/office/powerpoint/2010/main" val="149789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DD63"/>
          </a:solidFill>
          <a:ln w="25400">
            <a:solidFill>
              <a:schemeClr val="tx1"/>
            </a:solidFill>
            <a:prstDash val="dash"/>
          </a:ln>
        </p:spPr>
        <p:txBody>
          <a:bodyPr>
            <a:normAutofit/>
          </a:bodyPr>
          <a:lstStyle/>
          <a:p>
            <a:r>
              <a:rPr lang="en-US" sz="6000" dirty="0" smtClean="0">
                <a:latin typeface="Rebel"/>
                <a:cs typeface="Rebel"/>
              </a:rPr>
              <a:t>Sentence #6</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sz="3800" dirty="0" smtClean="0">
                <a:latin typeface="VACAMOUS"/>
                <a:cs typeface="VACAMOUS"/>
              </a:rPr>
              <a:t>Mentor Sentence:</a:t>
            </a:r>
          </a:p>
          <a:p>
            <a:pPr marL="0" indent="0" algn="ctr">
              <a:buNone/>
            </a:pPr>
            <a:endParaRPr lang="en-US" sz="2000" dirty="0" smtClean="0">
              <a:latin typeface="VACAMOUS"/>
              <a:cs typeface="VACAMOUS"/>
            </a:endParaRPr>
          </a:p>
          <a:p>
            <a:pPr marL="0" indent="0" algn="ctr">
              <a:buNone/>
            </a:pPr>
            <a:r>
              <a:rPr lang="en-US" dirty="0" smtClean="0">
                <a:latin typeface="American Typewriter"/>
                <a:cs typeface="American Typewriter"/>
              </a:rPr>
              <a:t>“And that government of the people, by the people, for the people, shall not perish from the Earth”</a:t>
            </a:r>
          </a:p>
          <a:p>
            <a:pPr marL="0" indent="0" algn="ctr">
              <a:buNone/>
            </a:pPr>
            <a:r>
              <a:rPr lang="en-US" sz="2000" i="1" dirty="0" smtClean="0">
                <a:latin typeface="American Typewriter"/>
                <a:cs typeface="American Typewriter"/>
              </a:rPr>
              <a:t>--“</a:t>
            </a:r>
            <a:r>
              <a:rPr lang="en-US" sz="2000" dirty="0" smtClean="0">
                <a:latin typeface="American Typewriter"/>
                <a:cs typeface="American Typewriter"/>
              </a:rPr>
              <a:t>The Gettysburg Address,” Abraham Lincoln </a:t>
            </a: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62891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DD63"/>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lgn="ctr">
              <a:buNone/>
            </a:pPr>
            <a:r>
              <a:rPr lang="en-US" dirty="0" smtClean="0">
                <a:latin typeface="Marker Felt"/>
                <a:cs typeface="Marker Felt"/>
              </a:rPr>
              <a:t>Epistrophe (</a:t>
            </a:r>
            <a:r>
              <a:rPr lang="en-US" dirty="0" err="1" smtClean="0">
                <a:latin typeface="Marker Felt"/>
                <a:cs typeface="Marker Felt"/>
              </a:rPr>
              <a:t>Epiphora</a:t>
            </a:r>
            <a:r>
              <a:rPr lang="en-US" dirty="0" smtClean="0">
                <a:latin typeface="Marker Felt"/>
                <a:cs typeface="Marker Felt"/>
              </a:rPr>
              <a:t>)</a:t>
            </a:r>
            <a:endParaRPr lang="en-US" dirty="0">
              <a:latin typeface="Marker Felt"/>
              <a:cs typeface="Marker Felt"/>
            </a:endParaRPr>
          </a:p>
          <a:p>
            <a:pPr marL="0" indent="0" algn="ctr">
              <a:buNone/>
            </a:pPr>
            <a:r>
              <a:rPr lang="en-US" sz="2800" dirty="0" smtClean="0">
                <a:latin typeface="American Typewriter"/>
                <a:cs typeface="American Typewriter"/>
              </a:rPr>
              <a:t>Repetition of one or more words at the END of successive phrases or clauses</a:t>
            </a:r>
          </a:p>
          <a:p>
            <a:pPr marL="0" indent="0" algn="ctr">
              <a:buNone/>
            </a:pPr>
            <a:endParaRPr lang="en-US" sz="2000" dirty="0">
              <a:latin typeface="VACAMOUS"/>
              <a:cs typeface="VACAMOUS"/>
            </a:endParaRPr>
          </a:p>
          <a:p>
            <a:pPr marL="0" indent="0" algn="ctr">
              <a:buNone/>
            </a:pPr>
            <a:r>
              <a:rPr lang="en-US" dirty="0" smtClean="0">
                <a:latin typeface="Marker Felt"/>
                <a:cs typeface="Marker Felt"/>
              </a:rPr>
              <a:t>Parallel Structure</a:t>
            </a:r>
          </a:p>
          <a:p>
            <a:pPr marL="0" indent="0" algn="ctr">
              <a:buNone/>
            </a:pPr>
            <a:r>
              <a:rPr lang="en-US" sz="2800" dirty="0" smtClean="0">
                <a:latin typeface="American Typewriter"/>
                <a:cs typeface="American Typewriter"/>
              </a:rPr>
              <a:t>A repeated grammatical Pattern</a:t>
            </a:r>
          </a:p>
          <a:p>
            <a:pPr marL="0" indent="0" algn="ctr">
              <a:buNone/>
            </a:pPr>
            <a:endParaRPr lang="en-US" sz="2800" dirty="0">
              <a:latin typeface="American Typewriter"/>
              <a:cs typeface="American Typewriter"/>
            </a:endParaRPr>
          </a:p>
          <a:p>
            <a:pPr marL="0" indent="0" algn="ctr">
              <a:buNone/>
            </a:pPr>
            <a:r>
              <a:rPr lang="en-US" sz="3000" dirty="0">
                <a:latin typeface="Marker Felt"/>
                <a:cs typeface="Marker Felt"/>
              </a:rPr>
              <a:t>The Rule of THREE</a:t>
            </a:r>
          </a:p>
          <a:p>
            <a:pPr marL="0" indent="0" algn="ctr">
              <a:buNone/>
            </a:pPr>
            <a:r>
              <a:rPr lang="en-US" sz="2800" dirty="0">
                <a:latin typeface="American Typewriter"/>
                <a:cs typeface="American Typewriter"/>
              </a:rPr>
              <a:t>This rule can apply to all types of art-- from writing, to music, to design.  When items appear in three’s, they are more satisfying, more balanced, and more memorable.  </a:t>
            </a:r>
          </a:p>
          <a:p>
            <a:pPr marL="0" indent="0" algn="ctr">
              <a:buNone/>
            </a:pPr>
            <a:endParaRPr lang="en-US" sz="2800" dirty="0" smtClean="0">
              <a:latin typeface="American Typewriter"/>
              <a:cs typeface="American Typewriter"/>
            </a:endParaRPr>
          </a:p>
          <a:p>
            <a:pPr marL="0" indent="0" algn="ctr">
              <a:buNone/>
            </a:pPr>
            <a:endParaRPr lang="en-US" sz="2000" b="1" dirty="0" smtClean="0">
              <a:latin typeface="Optima"/>
              <a:cs typeface="Optima"/>
            </a:endParaRPr>
          </a:p>
        </p:txBody>
      </p:sp>
    </p:spTree>
    <p:extLst>
      <p:ext uri="{BB962C8B-B14F-4D97-AF65-F5344CB8AC3E}">
        <p14:creationId xmlns:p14="http://schemas.microsoft.com/office/powerpoint/2010/main" val="279196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a:ln w="25400">
            <a:solidFill>
              <a:schemeClr val="tx1"/>
            </a:solidFill>
            <a:prstDash val="dash"/>
          </a:ln>
        </p:spPr>
        <p:txBody>
          <a:bodyPr>
            <a:normAutofit/>
          </a:bodyPr>
          <a:lstStyle/>
          <a:p>
            <a:r>
              <a:rPr lang="en-US" sz="6000" dirty="0" smtClean="0">
                <a:latin typeface="Rebel"/>
                <a:cs typeface="Rebel"/>
              </a:rPr>
              <a:t>Sentence #1</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sz="3500" dirty="0" smtClean="0">
                <a:latin typeface="VACAMOUS"/>
                <a:cs typeface="VACAMOUS"/>
              </a:rPr>
              <a:t>Mentor Sentence:</a:t>
            </a:r>
            <a:endParaRPr lang="en-US" sz="4000" dirty="0" smtClean="0">
              <a:latin typeface="VACAMOUS"/>
              <a:cs typeface="VACAMOUS"/>
            </a:endParaRPr>
          </a:p>
          <a:p>
            <a:pPr marL="0" indent="0" algn="ctr">
              <a:buNone/>
            </a:pPr>
            <a:r>
              <a:rPr lang="en-US" dirty="0" smtClean="0">
                <a:latin typeface="American Typewriter"/>
                <a:cs typeface="American Typewriter"/>
              </a:rPr>
              <a:t>“It was the best of times, it was the worst of times, it was the age of wisdom, it was the age of foolishness, it was the epoch of belief, it was the epoch of incredulity [</a:t>
            </a:r>
            <a:r>
              <a:rPr lang="is-IS" dirty="0" smtClean="0">
                <a:latin typeface="American Typewriter"/>
                <a:cs typeface="American Typewriter"/>
              </a:rPr>
              <a:t>…]”</a:t>
            </a:r>
          </a:p>
          <a:p>
            <a:pPr marL="0" indent="0" algn="ctr">
              <a:buNone/>
            </a:pPr>
            <a:r>
              <a:rPr lang="en-US" sz="2200" i="1" dirty="0" smtClean="0">
                <a:latin typeface="American Typewriter"/>
                <a:cs typeface="American Typewriter"/>
              </a:rPr>
              <a:t>A Tale of Two Cities </a:t>
            </a:r>
            <a:r>
              <a:rPr lang="en-US" sz="2200" dirty="0" smtClean="0">
                <a:latin typeface="American Typewriter"/>
                <a:cs typeface="American Typewriter"/>
              </a:rPr>
              <a:t>– Charles Dickens</a:t>
            </a:r>
            <a:endParaRPr lang="en-US" sz="2200" i="1" dirty="0">
              <a:latin typeface="American Typewriter"/>
              <a:cs typeface="American Typewriter"/>
            </a:endParaRPr>
          </a:p>
          <a:p>
            <a:pPr marL="0" indent="0" algn="ctr">
              <a:buNone/>
            </a:pPr>
            <a:endParaRPr lang="en-US" dirty="0" smtClean="0">
              <a:latin typeface="American Typewriter"/>
              <a:cs typeface="American Typewriter"/>
            </a:endParaRPr>
          </a:p>
          <a:p>
            <a:pPr marL="0" indent="0">
              <a:buNone/>
            </a:pPr>
            <a:endParaRPr lang="en-US" dirty="0">
              <a:latin typeface="American Typewriter"/>
              <a:cs typeface="American Typewriter"/>
            </a:endParaRPr>
          </a:p>
        </p:txBody>
      </p:sp>
      <p:sp>
        <p:nvSpPr>
          <p:cNvPr id="5"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23163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DD63"/>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lgn="ctr">
              <a:buNone/>
            </a:pPr>
            <a:r>
              <a:rPr lang="en-US" dirty="0">
                <a:latin typeface="American Typewriter"/>
                <a:cs typeface="American Typewriter"/>
              </a:rPr>
              <a:t>“And that government of the people, by the people, for the people, shall not perish from the Earth”</a:t>
            </a:r>
          </a:p>
          <a:p>
            <a:pPr marL="0" indent="0" algn="ctr">
              <a:buNone/>
            </a:pPr>
            <a:r>
              <a:rPr lang="en-US" sz="1600" i="1" dirty="0">
                <a:latin typeface="American Typewriter"/>
                <a:cs typeface="American Typewriter"/>
              </a:rPr>
              <a:t>--“</a:t>
            </a:r>
            <a:r>
              <a:rPr lang="en-US" sz="1600" dirty="0">
                <a:latin typeface="American Typewriter"/>
                <a:cs typeface="American Typewriter"/>
              </a:rPr>
              <a:t>The Gettysburg Address,” Abraham Lincoln </a:t>
            </a: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r>
              <a:rPr lang="en-US" sz="2400" b="1" dirty="0">
                <a:latin typeface="Optima"/>
                <a:cs typeface="Optima"/>
              </a:rPr>
              <a:t>What word does Lincoln repeat at the end of each phrase in the quote? </a:t>
            </a:r>
          </a:p>
          <a:p>
            <a:pPr marL="0" indent="0" algn="ctr">
              <a:buNone/>
            </a:pPr>
            <a:r>
              <a:rPr lang="en-US" sz="2400" b="1" dirty="0">
                <a:latin typeface="Optima"/>
                <a:cs typeface="Optima"/>
              </a:rPr>
              <a:t>What grammatical pattern does Lincoln repeat in the quote?</a:t>
            </a:r>
          </a:p>
          <a:p>
            <a:pPr marL="0" indent="0" algn="ctr">
              <a:buNone/>
            </a:pPr>
            <a:r>
              <a:rPr lang="en-US" sz="2400" b="1" dirty="0">
                <a:latin typeface="Optima"/>
                <a:cs typeface="Optima"/>
              </a:rPr>
              <a:t>What is the rhetorical effect of this repetition</a:t>
            </a:r>
            <a:r>
              <a:rPr lang="en-US" sz="2400" b="1" dirty="0" smtClean="0">
                <a:latin typeface="Optima"/>
                <a:cs typeface="Optima"/>
              </a:rPr>
              <a:t>?</a:t>
            </a:r>
            <a:endParaRPr lang="en-US" sz="2400" dirty="0">
              <a:latin typeface="Boboiboy Newyork Medium"/>
              <a:cs typeface="Boboiboy Newyork Medium"/>
            </a:endParaRPr>
          </a:p>
          <a:p>
            <a:pPr marL="0" indent="0" algn="ctr">
              <a:buNone/>
            </a:pPr>
            <a:r>
              <a:rPr lang="en-US" sz="2400" b="1" dirty="0" smtClean="0">
                <a:latin typeface="Optima"/>
                <a:cs typeface="Optima"/>
              </a:rPr>
              <a:t>How does Lincoln use the Rule of Three to give a sense of balance in his quote?</a:t>
            </a:r>
          </a:p>
        </p:txBody>
      </p:sp>
    </p:spTree>
    <p:extLst>
      <p:ext uri="{BB962C8B-B14F-4D97-AF65-F5344CB8AC3E}">
        <p14:creationId xmlns:p14="http://schemas.microsoft.com/office/powerpoint/2010/main" val="384072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a:ln w="25400">
            <a:solidFill>
              <a:schemeClr val="tx1"/>
            </a:solidFill>
            <a:prstDash val="dash"/>
          </a:ln>
        </p:spPr>
        <p:txBody>
          <a:bodyPr>
            <a:normAutofit/>
          </a:bodyPr>
          <a:lstStyle/>
          <a:p>
            <a:r>
              <a:rPr lang="en-US" sz="6000" dirty="0" smtClean="0">
                <a:latin typeface="Rebel"/>
                <a:cs typeface="Rebel"/>
              </a:rPr>
              <a:t>Sentence #7</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sz="3500" dirty="0" smtClean="0">
                <a:latin typeface="VACAMOUS"/>
                <a:cs typeface="VACAMOUS"/>
              </a:rPr>
              <a:t>Mentor Sentence:</a:t>
            </a:r>
          </a:p>
          <a:p>
            <a:pPr marL="0" indent="0" algn="ctr">
              <a:buNone/>
            </a:pPr>
            <a:endParaRPr lang="en-US" sz="2400" dirty="0" smtClean="0">
              <a:latin typeface="VACAMOUS"/>
              <a:cs typeface="VACAMOUS"/>
            </a:endParaRPr>
          </a:p>
          <a:p>
            <a:pPr marL="0" indent="0" algn="ctr">
              <a:buNone/>
            </a:pPr>
            <a:r>
              <a:rPr lang="en-US" dirty="0" smtClean="0">
                <a:latin typeface="American Typewriter"/>
                <a:cs typeface="American Typewriter"/>
              </a:rPr>
              <a:t>“I wandered lonely as a cloud that floats on high o’er vales and hills [</a:t>
            </a:r>
            <a:r>
              <a:rPr lang="is-IS" dirty="0" smtClean="0">
                <a:latin typeface="American Typewriter"/>
                <a:cs typeface="American Typewriter"/>
              </a:rPr>
              <a:t>…]”</a:t>
            </a:r>
            <a:endParaRPr lang="en-US" dirty="0" smtClean="0">
              <a:latin typeface="American Typewriter"/>
              <a:cs typeface="American Typewriter"/>
            </a:endParaRPr>
          </a:p>
          <a:p>
            <a:pPr marL="0" indent="0" algn="ctr">
              <a:buNone/>
            </a:pPr>
            <a:r>
              <a:rPr lang="en-US" sz="2000" i="1" dirty="0" smtClean="0">
                <a:latin typeface="American Typewriter"/>
                <a:cs typeface="American Typewriter"/>
              </a:rPr>
              <a:t>--“</a:t>
            </a:r>
            <a:r>
              <a:rPr lang="en-US" sz="2000" dirty="0" smtClean="0">
                <a:latin typeface="American Typewriter"/>
                <a:cs typeface="American Typewriter"/>
              </a:rPr>
              <a:t>I Wandered Lonely as a Cloud”, William Wordsworth</a:t>
            </a:r>
          </a:p>
          <a:p>
            <a:pPr marL="0" indent="0" algn="ctr">
              <a:buNone/>
            </a:pPr>
            <a:endParaRPr lang="en-US"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58462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marL="0" indent="0" algn="ctr">
              <a:buNone/>
            </a:pPr>
            <a:r>
              <a:rPr lang="en-US" sz="3500" dirty="0" smtClean="0">
                <a:latin typeface="Marker Felt"/>
                <a:cs typeface="Marker Felt"/>
              </a:rPr>
              <a:t>Personification</a:t>
            </a:r>
          </a:p>
          <a:p>
            <a:pPr marL="0" indent="0" algn="ctr">
              <a:buNone/>
            </a:pPr>
            <a:r>
              <a:rPr lang="en-US" dirty="0" smtClean="0">
                <a:latin typeface="American Typewriter"/>
                <a:cs typeface="American Typewriter"/>
              </a:rPr>
              <a:t>Giving humanlike characteristics to inanimate objects</a:t>
            </a:r>
          </a:p>
          <a:p>
            <a:pPr marL="0" indent="0" algn="ctr">
              <a:buNone/>
            </a:pPr>
            <a:endParaRPr lang="en-US" dirty="0">
              <a:latin typeface="American Typewriter"/>
              <a:cs typeface="American Typewriter"/>
            </a:endParaRPr>
          </a:p>
          <a:p>
            <a:pPr marL="0" indent="0" algn="ctr">
              <a:buNone/>
            </a:pPr>
            <a:r>
              <a:rPr lang="en-US" sz="3600" dirty="0">
                <a:latin typeface="Marker Felt"/>
                <a:cs typeface="Marker Felt"/>
              </a:rPr>
              <a:t>Analogy</a:t>
            </a:r>
          </a:p>
          <a:p>
            <a:pPr marL="0" indent="0" algn="ctr">
              <a:buNone/>
            </a:pPr>
            <a:r>
              <a:rPr lang="en-US" dirty="0">
                <a:latin typeface="American Typewriter"/>
                <a:cs typeface="American Typewriter"/>
              </a:rPr>
              <a:t>A type of comparison like a simile or metaphor, but it compares something to a similar situation or relationship in order to explain or clarify the point</a:t>
            </a:r>
          </a:p>
          <a:p>
            <a:pPr marL="0" indent="0" algn="ctr">
              <a:buNone/>
            </a:pPr>
            <a:endParaRPr lang="en-US" sz="3600" dirty="0">
              <a:latin typeface="VACAMOUS"/>
              <a:cs typeface="VACAMOUS"/>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sz="3400" b="1" dirty="0" smtClean="0">
                <a:latin typeface="Optima"/>
                <a:cs typeface="Optima"/>
              </a:rPr>
              <a:t>What does Bishop personify in the quote?</a:t>
            </a:r>
          </a:p>
          <a:p>
            <a:pPr marL="0" indent="0" algn="ctr">
              <a:buNone/>
            </a:pPr>
            <a:r>
              <a:rPr lang="en-US" sz="3400" b="1" dirty="0" smtClean="0">
                <a:latin typeface="Optima"/>
                <a:cs typeface="Optima"/>
              </a:rPr>
              <a:t>How does this personification reveal the child’s attitude towards her house?</a:t>
            </a:r>
          </a:p>
          <a:p>
            <a:pPr marL="0" indent="0" algn="ctr">
              <a:buNone/>
            </a:pPr>
            <a:r>
              <a:rPr lang="en-US" sz="3400" b="1" dirty="0" smtClean="0">
                <a:latin typeface="Optima"/>
                <a:cs typeface="Optima"/>
              </a:rPr>
              <a:t>What is the analogy used in the quote?  </a:t>
            </a:r>
          </a:p>
          <a:p>
            <a:pPr marL="0" indent="0" algn="ctr">
              <a:buNone/>
            </a:pPr>
            <a:r>
              <a:rPr lang="en-US" sz="3400" b="1" dirty="0" smtClean="0">
                <a:latin typeface="Optima"/>
                <a:cs typeface="Optima"/>
              </a:rPr>
              <a:t>How does it contribute to the overall meaning of the quote? </a:t>
            </a:r>
          </a:p>
        </p:txBody>
      </p:sp>
    </p:spTree>
    <p:extLst>
      <p:ext uri="{BB962C8B-B14F-4D97-AF65-F5344CB8AC3E}">
        <p14:creationId xmlns:p14="http://schemas.microsoft.com/office/powerpoint/2010/main" val="52182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6D4B"/>
          </a:solidFill>
          <a:ln w="25400">
            <a:solidFill>
              <a:schemeClr val="tx1"/>
            </a:solidFill>
            <a:prstDash val="dash"/>
          </a:ln>
        </p:spPr>
        <p:txBody>
          <a:bodyPr>
            <a:normAutofit/>
          </a:bodyPr>
          <a:lstStyle/>
          <a:p>
            <a:r>
              <a:rPr lang="en-US" sz="6000" dirty="0" smtClean="0">
                <a:latin typeface="Rebel"/>
                <a:cs typeface="Rebel"/>
              </a:rPr>
              <a:t>Sentence #8</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sz="3800" dirty="0" smtClean="0">
                <a:latin typeface="VACAMOUS"/>
                <a:cs typeface="VACAMOUS"/>
              </a:rPr>
              <a:t>Mentor Sentence:</a:t>
            </a:r>
          </a:p>
          <a:p>
            <a:pPr marL="0" indent="0" algn="ctr">
              <a:buNone/>
            </a:pPr>
            <a:endParaRPr lang="en-US" sz="2000" dirty="0" smtClean="0">
              <a:latin typeface="VACAMOUS"/>
              <a:cs typeface="VACAMOUS"/>
            </a:endParaRPr>
          </a:p>
          <a:p>
            <a:pPr marL="0" indent="0" algn="ctr">
              <a:buNone/>
            </a:pPr>
            <a:r>
              <a:rPr lang="en-US" dirty="0" smtClean="0">
                <a:latin typeface="American Typewriter"/>
                <a:cs typeface="American Typewriter"/>
              </a:rPr>
              <a:t>“Birdlike, the almanac hovers half open above the child, hovers above the old grandmother and her teacup full of dark brown tears.”</a:t>
            </a:r>
          </a:p>
          <a:p>
            <a:pPr marL="0" indent="0" algn="ctr">
              <a:buNone/>
            </a:pPr>
            <a:r>
              <a:rPr lang="en-US" sz="2000" i="1" dirty="0" smtClean="0">
                <a:latin typeface="American Typewriter"/>
                <a:cs typeface="American Typewriter"/>
              </a:rPr>
              <a:t>--“</a:t>
            </a:r>
            <a:r>
              <a:rPr lang="en-US" sz="2000" dirty="0" smtClean="0">
                <a:latin typeface="American Typewriter"/>
                <a:cs typeface="American Typewriter"/>
              </a:rPr>
              <a:t>Sestina,” Elizabeth Bishop</a:t>
            </a:r>
          </a:p>
          <a:p>
            <a:pPr marL="0" indent="0" algn="ctr">
              <a:buNone/>
            </a:pPr>
            <a:endParaRPr lang="en-US"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104344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6D4B"/>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marL="0" indent="0" algn="ctr">
              <a:buNone/>
            </a:pPr>
            <a:r>
              <a:rPr lang="en-US" sz="4000" dirty="0" smtClean="0">
                <a:latin typeface="Marker Felt"/>
                <a:cs typeface="Marker Felt"/>
              </a:rPr>
              <a:t>Simile</a:t>
            </a:r>
            <a:endParaRPr lang="en-US" sz="3400" dirty="0" smtClean="0">
              <a:latin typeface="Marker Felt"/>
              <a:cs typeface="Marker Felt"/>
            </a:endParaRPr>
          </a:p>
          <a:p>
            <a:pPr marL="0" indent="0" algn="ctr">
              <a:buNone/>
            </a:pPr>
            <a:r>
              <a:rPr lang="en-US" sz="3400" dirty="0" smtClean="0">
                <a:latin typeface="American Typewriter"/>
                <a:cs typeface="American Typewriter"/>
              </a:rPr>
              <a:t>A comparison using “like” or “as”</a:t>
            </a:r>
          </a:p>
          <a:p>
            <a:pPr marL="0" indent="0" algn="ctr">
              <a:buNone/>
            </a:pPr>
            <a:endParaRPr lang="en-US" sz="3400" dirty="0" smtClean="0">
              <a:latin typeface="American Typewriter"/>
              <a:cs typeface="American Typewriter"/>
            </a:endParaRPr>
          </a:p>
          <a:p>
            <a:pPr marL="0" indent="0" algn="ctr">
              <a:buNone/>
            </a:pPr>
            <a:r>
              <a:rPr lang="en-US" sz="4000" dirty="0" smtClean="0">
                <a:latin typeface="Marker Felt"/>
                <a:cs typeface="Marker Felt"/>
              </a:rPr>
              <a:t>Personification</a:t>
            </a:r>
            <a:endParaRPr lang="en-US" sz="3400" dirty="0" smtClean="0">
              <a:latin typeface="Marker Felt"/>
              <a:cs typeface="Marker Felt"/>
            </a:endParaRPr>
          </a:p>
          <a:p>
            <a:pPr marL="0" indent="0" algn="ctr">
              <a:buNone/>
            </a:pPr>
            <a:r>
              <a:rPr lang="en-US" sz="3400" dirty="0" smtClean="0">
                <a:latin typeface="American Typewriter"/>
                <a:cs typeface="American Typewriter"/>
              </a:rPr>
              <a:t>Giving humanlike characteristics to inanimate objects</a:t>
            </a:r>
          </a:p>
          <a:p>
            <a:pPr marL="0" indent="0" algn="ctr">
              <a:buNone/>
            </a:pPr>
            <a:endParaRPr lang="en-US" sz="3400" dirty="0">
              <a:latin typeface="VACAMOUS"/>
              <a:cs typeface="VACAMOUS"/>
            </a:endParaRPr>
          </a:p>
          <a:p>
            <a:pPr marL="0" indent="0" algn="ctr">
              <a:buNone/>
            </a:pPr>
            <a:r>
              <a:rPr lang="en-US" sz="4000" dirty="0" smtClean="0">
                <a:latin typeface="Marker Felt"/>
                <a:cs typeface="Marker Felt"/>
              </a:rPr>
              <a:t>Anaphora</a:t>
            </a:r>
            <a:endParaRPr lang="en-US" sz="2900" dirty="0" smtClean="0">
              <a:latin typeface="Marker Felt"/>
              <a:cs typeface="Marker Felt"/>
            </a:endParaRPr>
          </a:p>
          <a:p>
            <a:pPr marL="0" indent="0" algn="ctr">
              <a:buNone/>
            </a:pPr>
            <a:r>
              <a:rPr lang="en-US" sz="2900" dirty="0" smtClean="0">
                <a:latin typeface="American Typewriter"/>
                <a:cs typeface="American Typewriter"/>
              </a:rPr>
              <a:t>The repetition of a word or phrase at the beginning of successive clauses or phrases</a:t>
            </a:r>
          </a:p>
          <a:p>
            <a:pPr marL="0" indent="0" algn="ctr">
              <a:buNone/>
            </a:pPr>
            <a:endParaRPr lang="en-US" sz="3400" dirty="0">
              <a:latin typeface="VACAMOUS"/>
              <a:cs typeface="VACAMOUS"/>
            </a:endParaRPr>
          </a:p>
          <a:p>
            <a:pPr marL="0" indent="0" algn="ctr">
              <a:buNone/>
            </a:pPr>
            <a:r>
              <a:rPr lang="en-US" sz="4000" dirty="0" smtClean="0">
                <a:latin typeface="Marker Felt"/>
                <a:cs typeface="Marker Felt"/>
              </a:rPr>
              <a:t>Asyndeton</a:t>
            </a:r>
            <a:endParaRPr lang="en-US" sz="2300" dirty="0" smtClean="0">
              <a:latin typeface="Marker Felt"/>
              <a:cs typeface="Marker Felt"/>
            </a:endParaRPr>
          </a:p>
          <a:p>
            <a:pPr marL="0" indent="0" algn="ctr">
              <a:buNone/>
            </a:pPr>
            <a:r>
              <a:rPr lang="en-US" sz="3400" dirty="0" smtClean="0">
                <a:latin typeface="American Typewriter"/>
                <a:cs typeface="American Typewriter"/>
              </a:rPr>
              <a:t>Omitting conjunctions such as “and” or “as” from a series of related clauses for Rhetorical Effect</a:t>
            </a:r>
            <a:endParaRPr lang="en-US" sz="3400" dirty="0">
              <a:latin typeface="American Typewriter"/>
              <a:cs typeface="American Typewriter"/>
            </a:endParaRPr>
          </a:p>
          <a:p>
            <a:pPr marL="0" indent="0" algn="ctr">
              <a:buNone/>
            </a:pPr>
            <a:endParaRPr lang="en-US" sz="2400" dirty="0" smtClean="0">
              <a:latin typeface="Boboiboy Newyork Medium"/>
              <a:cs typeface="Boboiboy Newyork Medium"/>
            </a:endParaRPr>
          </a:p>
        </p:txBody>
      </p:sp>
    </p:spTree>
    <p:extLst>
      <p:ext uri="{BB962C8B-B14F-4D97-AF65-F5344CB8AC3E}">
        <p14:creationId xmlns:p14="http://schemas.microsoft.com/office/powerpoint/2010/main" val="203248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ssolve">
                                      <p:cBhvr>
                                        <p:cTn id="23" dur="500"/>
                                        <p:tgtEl>
                                          <p:spTgt spid="3">
                                            <p:txEl>
                                              <p:pRg st="9" end="9"/>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dissolv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6D4B"/>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marL="0" indent="0" algn="ctr">
              <a:buNone/>
            </a:pPr>
            <a:endParaRPr lang="en-US" sz="2400" dirty="0" smtClean="0">
              <a:latin typeface="Boboiboy Newyork Medium"/>
              <a:cs typeface="Boboiboy Newyork Medium"/>
            </a:endParaRPr>
          </a:p>
          <a:p>
            <a:pPr marL="0" indent="0" algn="ctr">
              <a:buNone/>
            </a:pPr>
            <a:r>
              <a:rPr lang="en-US" sz="4100" dirty="0">
                <a:latin typeface="American Typewriter"/>
                <a:cs typeface="American Typewriter"/>
              </a:rPr>
              <a:t>“Birdlike, the almanac hovers half open above the child, hovers above the old grandmother and her teacup full of dark brown tears.</a:t>
            </a:r>
            <a:r>
              <a:rPr lang="is-IS" sz="4100" dirty="0">
                <a:latin typeface="American Typewriter"/>
                <a:cs typeface="American Typewriter"/>
              </a:rPr>
              <a:t>”</a:t>
            </a:r>
            <a:endParaRPr lang="en-US" sz="4100" dirty="0">
              <a:latin typeface="American Typewriter"/>
              <a:cs typeface="American Typewriter"/>
            </a:endParaRPr>
          </a:p>
          <a:p>
            <a:pPr marL="0" indent="0" algn="ctr">
              <a:buNone/>
            </a:pPr>
            <a:r>
              <a:rPr lang="en-US" sz="2600" i="1" dirty="0">
                <a:latin typeface="American Typewriter"/>
                <a:cs typeface="American Typewriter"/>
              </a:rPr>
              <a:t>--“</a:t>
            </a:r>
            <a:r>
              <a:rPr lang="en-US" sz="2600" dirty="0">
                <a:latin typeface="American Typewriter"/>
                <a:cs typeface="American Typewriter"/>
              </a:rPr>
              <a:t>Sestina” by Elizabeth Bishop</a:t>
            </a:r>
          </a:p>
          <a:p>
            <a:pPr marL="0" indent="0" algn="ctr">
              <a:buNone/>
            </a:pPr>
            <a:endParaRPr lang="en-US" sz="2400" dirty="0" smtClean="0">
              <a:latin typeface="Boboiboy Newyork Medium"/>
              <a:cs typeface="Boboiboy Newyork Medium"/>
            </a:endParaRP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endParaRPr lang="en-US" sz="2400" dirty="0">
              <a:latin typeface="Boboiboy Newyork Medium"/>
              <a:cs typeface="Boboiboy Newyork Medium"/>
            </a:endParaRPr>
          </a:p>
          <a:p>
            <a:pPr marL="0" indent="0" algn="ctr">
              <a:buNone/>
            </a:pPr>
            <a:endParaRPr lang="en-US" sz="3400" dirty="0" smtClean="0">
              <a:latin typeface="Noteworthy Bold"/>
              <a:cs typeface="Noteworthy Bold"/>
            </a:endParaRPr>
          </a:p>
          <a:p>
            <a:pPr marL="0" indent="0" algn="ctr">
              <a:buNone/>
            </a:pPr>
            <a:r>
              <a:rPr lang="en-US" sz="2900" b="1" dirty="0" smtClean="0">
                <a:latin typeface="Optima"/>
                <a:cs typeface="Optima"/>
              </a:rPr>
              <a:t>How does Bishop use simile and personification in the quote?</a:t>
            </a:r>
          </a:p>
          <a:p>
            <a:pPr marL="0" indent="0" algn="ctr">
              <a:buNone/>
            </a:pPr>
            <a:r>
              <a:rPr lang="en-US" sz="2900" b="1" dirty="0" smtClean="0">
                <a:latin typeface="Optima"/>
                <a:cs typeface="Optima"/>
              </a:rPr>
              <a:t>What word does she repeat in the quote and for what effect?</a:t>
            </a:r>
          </a:p>
          <a:p>
            <a:pPr marL="0" indent="0" algn="ctr">
              <a:buNone/>
            </a:pPr>
            <a:r>
              <a:rPr lang="en-US" sz="2900" b="1" dirty="0" smtClean="0">
                <a:latin typeface="Optima"/>
                <a:cs typeface="Optima"/>
              </a:rPr>
              <a:t>Where is there a missing conjunction in the quote?  </a:t>
            </a:r>
          </a:p>
          <a:p>
            <a:pPr marL="0" indent="0" algn="ctr">
              <a:buNone/>
            </a:pPr>
            <a:r>
              <a:rPr lang="en-US" sz="2900" b="1" dirty="0" smtClean="0">
                <a:latin typeface="Optima"/>
                <a:cs typeface="Optima"/>
              </a:rPr>
              <a:t>What is the rhetorical effect of leaving out this conjunction?</a:t>
            </a:r>
          </a:p>
        </p:txBody>
      </p:sp>
    </p:spTree>
    <p:extLst>
      <p:ext uri="{BB962C8B-B14F-4D97-AF65-F5344CB8AC3E}">
        <p14:creationId xmlns:p14="http://schemas.microsoft.com/office/powerpoint/2010/main" val="88976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a:ln w="25400">
            <a:solidFill>
              <a:schemeClr val="tx1"/>
            </a:solidFill>
            <a:prstDash val="dash"/>
          </a:ln>
        </p:spPr>
        <p:txBody>
          <a:bodyPr>
            <a:normAutofit/>
          </a:bodyPr>
          <a:lstStyle/>
          <a:p>
            <a:r>
              <a:rPr lang="en-US" sz="6000" dirty="0" smtClean="0">
                <a:latin typeface="Rebel"/>
                <a:cs typeface="Rebel"/>
              </a:rPr>
              <a:t>Sentence #9</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2800" dirty="0" smtClean="0">
              <a:latin typeface="VACAMOUS"/>
              <a:cs typeface="VACAMOUS"/>
            </a:endParaRPr>
          </a:p>
          <a:p>
            <a:pPr marL="0" indent="0" algn="ctr">
              <a:buNone/>
            </a:pPr>
            <a:r>
              <a:rPr lang="en-US" sz="4000" dirty="0" smtClean="0">
                <a:latin typeface="American Typewriter"/>
                <a:cs typeface="American Typewriter"/>
              </a:rPr>
              <a:t>“O sleep!  O gentle sleep!  Nature’s soft nurse [</a:t>
            </a:r>
            <a:r>
              <a:rPr lang="is-IS" sz="4000" dirty="0" smtClean="0">
                <a:latin typeface="American Typewriter"/>
                <a:cs typeface="American Typewriter"/>
              </a:rPr>
              <a:t>…]</a:t>
            </a:r>
            <a:r>
              <a:rPr lang="en-US" sz="4000" dirty="0" smtClean="0">
                <a:latin typeface="American Typewriter"/>
                <a:cs typeface="American Typewriter"/>
              </a:rPr>
              <a:t>”</a:t>
            </a:r>
          </a:p>
          <a:p>
            <a:pPr marL="0" indent="0" algn="ctr">
              <a:buNone/>
            </a:pPr>
            <a:r>
              <a:rPr lang="en-US" sz="2000" i="1" dirty="0" smtClean="0">
                <a:latin typeface="American Typewriter"/>
                <a:cs typeface="American Typewriter"/>
              </a:rPr>
              <a:t>--Henry IV</a:t>
            </a:r>
            <a:r>
              <a:rPr lang="en-US" sz="2000" dirty="0" smtClean="0">
                <a:latin typeface="American Typewriter"/>
                <a:cs typeface="American Typewriter"/>
              </a:rPr>
              <a:t>, William Shakespeare</a:t>
            </a:r>
          </a:p>
          <a:p>
            <a:pPr marL="0" indent="0" algn="ctr">
              <a:buNone/>
            </a:pPr>
            <a:endParaRPr lang="en-US"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18955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marL="0" indent="0" algn="ctr">
              <a:buNone/>
            </a:pPr>
            <a:r>
              <a:rPr lang="en-US" sz="3600" dirty="0" smtClean="0">
                <a:latin typeface="Marker Felt"/>
                <a:cs typeface="Marker Felt"/>
              </a:rPr>
              <a:t>Apostrophe</a:t>
            </a:r>
            <a:endParaRPr lang="en-US" sz="4400" dirty="0" smtClean="0">
              <a:latin typeface="Marker Felt"/>
              <a:cs typeface="Marker Felt"/>
            </a:endParaRPr>
          </a:p>
          <a:p>
            <a:pPr marL="0" indent="0" algn="ctr">
              <a:buNone/>
            </a:pPr>
            <a:r>
              <a:rPr lang="en-US" dirty="0" smtClean="0">
                <a:latin typeface="American Typewriter"/>
                <a:cs typeface="American Typewriter"/>
              </a:rPr>
              <a:t>When the speaker directly addresses an imaginary character or an inanimate object as it it were capable of responding</a:t>
            </a:r>
          </a:p>
          <a:p>
            <a:pPr marL="0" indent="0" algn="ctr">
              <a:buNone/>
            </a:pPr>
            <a:endParaRPr lang="en-US" sz="3500" dirty="0">
              <a:latin typeface="American Typewriter"/>
              <a:cs typeface="American Typewriter"/>
            </a:endParaRPr>
          </a:p>
          <a:p>
            <a:pPr marL="0" indent="0" algn="ctr">
              <a:buNone/>
            </a:pPr>
            <a:r>
              <a:rPr lang="en-US" sz="3500" dirty="0" smtClean="0">
                <a:latin typeface="Marker Felt"/>
                <a:cs typeface="Marker Felt"/>
              </a:rPr>
              <a:t>Metaphor</a:t>
            </a:r>
          </a:p>
          <a:p>
            <a:pPr marL="0" indent="0" algn="ctr">
              <a:buNone/>
            </a:pPr>
            <a:r>
              <a:rPr lang="en-US" dirty="0" smtClean="0">
                <a:latin typeface="American Typewriter"/>
                <a:cs typeface="American Typewriter"/>
              </a:rPr>
              <a:t>A direct comparison that does not use “like” or “as”– To say one thing is another thing</a:t>
            </a: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sz="2600" b="1" dirty="0" smtClean="0">
                <a:latin typeface="Optima"/>
                <a:cs typeface="Optima"/>
              </a:rPr>
              <a:t>What does the speaker directly address in the quote?</a:t>
            </a:r>
          </a:p>
          <a:p>
            <a:pPr marL="0" indent="0" algn="ctr">
              <a:buNone/>
            </a:pPr>
            <a:r>
              <a:rPr lang="en-US" sz="2600" b="1" dirty="0" smtClean="0">
                <a:latin typeface="Optima"/>
                <a:cs typeface="Optima"/>
              </a:rPr>
              <a:t>What does Shakespeare compare in his quote?</a:t>
            </a:r>
          </a:p>
          <a:p>
            <a:pPr marL="0" indent="0" algn="ctr">
              <a:buNone/>
            </a:pPr>
            <a:r>
              <a:rPr lang="en-US" sz="2600" b="1" dirty="0" smtClean="0">
                <a:latin typeface="Optima"/>
                <a:cs typeface="Optima"/>
              </a:rPr>
              <a:t>What is the rhetorical effect of these devices?</a:t>
            </a:r>
          </a:p>
        </p:txBody>
      </p:sp>
    </p:spTree>
    <p:extLst>
      <p:ext uri="{BB962C8B-B14F-4D97-AF65-F5344CB8AC3E}">
        <p14:creationId xmlns:p14="http://schemas.microsoft.com/office/powerpoint/2010/main" val="328030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w="25400">
            <a:solidFill>
              <a:schemeClr val="tx1"/>
            </a:solidFill>
            <a:prstDash val="dash"/>
          </a:ln>
        </p:spPr>
        <p:txBody>
          <a:bodyPr>
            <a:normAutofit/>
          </a:bodyPr>
          <a:lstStyle/>
          <a:p>
            <a:r>
              <a:rPr lang="en-US" sz="6000" dirty="0" smtClean="0">
                <a:latin typeface="Rebel"/>
                <a:cs typeface="Rebel"/>
              </a:rPr>
              <a:t>Sentence #10</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2800" dirty="0" smtClean="0">
              <a:latin typeface="VACAMOUS"/>
              <a:cs typeface="VACAMOUS"/>
            </a:endParaRPr>
          </a:p>
          <a:p>
            <a:pPr marL="0" indent="0" algn="ctr">
              <a:buNone/>
            </a:pPr>
            <a:r>
              <a:rPr lang="en-US" sz="4000" dirty="0" smtClean="0">
                <a:latin typeface="American Typewriter"/>
                <a:cs typeface="American Typewriter"/>
              </a:rPr>
              <a:t>“Friends, Romans, countrymen, lend me your ears.”</a:t>
            </a:r>
          </a:p>
          <a:p>
            <a:pPr marL="0" indent="0" algn="ctr">
              <a:buNone/>
            </a:pPr>
            <a:r>
              <a:rPr lang="en-US" sz="2000" i="1" dirty="0" smtClean="0">
                <a:latin typeface="American Typewriter"/>
                <a:cs typeface="American Typewriter"/>
              </a:rPr>
              <a:t>--Julius Caesar, </a:t>
            </a:r>
            <a:r>
              <a:rPr lang="en-US" sz="2000" dirty="0" smtClean="0">
                <a:latin typeface="American Typewriter"/>
                <a:cs typeface="American Typewriter"/>
              </a:rPr>
              <a:t>William Shakespeare</a:t>
            </a:r>
          </a:p>
          <a:p>
            <a:pPr marL="0" indent="0" algn="ctr">
              <a:buNone/>
            </a:pPr>
            <a:endParaRPr lang="en-US"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179565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sz="4000" dirty="0" smtClean="0">
                <a:latin typeface="Marker Felt"/>
                <a:cs typeface="Marker Felt"/>
              </a:rPr>
              <a:t>Metonymy</a:t>
            </a:r>
            <a:endParaRPr lang="en-US" sz="2800" dirty="0" smtClean="0">
              <a:latin typeface="Marker Felt"/>
              <a:cs typeface="Marker Felt"/>
            </a:endParaRPr>
          </a:p>
          <a:p>
            <a:pPr marL="0" indent="0" algn="ctr">
              <a:buNone/>
            </a:pPr>
            <a:r>
              <a:rPr lang="en-US" sz="2800" dirty="0" smtClean="0">
                <a:latin typeface="American Typewriter"/>
                <a:cs typeface="American Typewriter"/>
              </a:rPr>
              <a:t>Addressing something by referring to something else closely related to it/ different from a metaphor in that it is a direct address rather than a comparison</a:t>
            </a:r>
            <a:endParaRPr lang="en-US" sz="2000" dirty="0">
              <a:latin typeface="American Typewriter"/>
              <a:cs typeface="American Typewriter"/>
            </a:endParaRP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sz="2400" b="1" dirty="0" smtClean="0">
                <a:latin typeface="Optima"/>
                <a:cs typeface="Optima"/>
              </a:rPr>
              <a:t>What is the metonymy in the quote from Mark Antony?</a:t>
            </a:r>
          </a:p>
          <a:p>
            <a:pPr marL="0" indent="0" algn="ctr">
              <a:buNone/>
            </a:pPr>
            <a:r>
              <a:rPr lang="en-US" sz="2400" b="1" dirty="0" smtClean="0">
                <a:latin typeface="Optima"/>
                <a:cs typeface="Optima"/>
              </a:rPr>
              <a:t>What is the effect of this use of metonymy?</a:t>
            </a:r>
          </a:p>
        </p:txBody>
      </p:sp>
    </p:spTree>
    <p:extLst>
      <p:ext uri="{BB962C8B-B14F-4D97-AF65-F5344CB8AC3E}">
        <p14:creationId xmlns:p14="http://schemas.microsoft.com/office/powerpoint/2010/main" val="29777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dirty="0" smtClean="0">
                <a:latin typeface="Marker Felt"/>
                <a:cs typeface="Marker Felt"/>
              </a:rPr>
              <a:t>Let’s get technical– </a:t>
            </a:r>
          </a:p>
          <a:p>
            <a:pPr marL="0" indent="0" algn="ctr">
              <a:buNone/>
            </a:pPr>
            <a:r>
              <a:rPr lang="en-US" dirty="0" smtClean="0">
                <a:latin typeface="American Typewriter"/>
                <a:cs typeface="American Typewriter"/>
              </a:rPr>
              <a:t>Dickens broke a grammar rule!  </a:t>
            </a:r>
          </a:p>
          <a:p>
            <a:pPr marL="0" indent="0" algn="ctr">
              <a:buNone/>
            </a:pPr>
            <a:r>
              <a:rPr lang="en-US" dirty="0" smtClean="0">
                <a:latin typeface="American Typewriter"/>
                <a:cs typeface="American Typewriter"/>
              </a:rPr>
              <a:t>What rule did he break?</a:t>
            </a:r>
          </a:p>
          <a:p>
            <a:pPr marL="0" indent="0" algn="ctr">
              <a:buNone/>
            </a:pPr>
            <a:r>
              <a:rPr lang="en-US" dirty="0" smtClean="0">
                <a:latin typeface="American Typewriter"/>
                <a:cs typeface="American Typewriter"/>
              </a:rPr>
              <a:t>=======================================</a:t>
            </a:r>
            <a:endParaRPr lang="en-US" dirty="0">
              <a:latin typeface="American Typewriter"/>
              <a:cs typeface="American Typewriter"/>
            </a:endParaRPr>
          </a:p>
          <a:p>
            <a:pPr marL="0" indent="0" algn="ctr">
              <a:buNone/>
            </a:pPr>
            <a:endParaRPr lang="en-US" sz="2000" dirty="0" smtClean="0">
              <a:latin typeface="Candara"/>
              <a:cs typeface="Candara"/>
            </a:endParaRPr>
          </a:p>
          <a:p>
            <a:pPr marL="0" indent="0" algn="ctr">
              <a:buNone/>
            </a:pPr>
            <a:r>
              <a:rPr lang="en-US" sz="2000" dirty="0" smtClean="0">
                <a:latin typeface="American Typewriter"/>
                <a:cs typeface="American Typewriter"/>
              </a:rPr>
              <a:t>Dickens created a very long run-on sentence by stringing together independent clauses with commas instead of semi-colons. </a:t>
            </a:r>
            <a:r>
              <a:rPr lang="en-US" sz="2000" dirty="0">
                <a:latin typeface="American Typewriter"/>
                <a:cs typeface="American Typewriter"/>
              </a:rPr>
              <a:t> </a:t>
            </a:r>
            <a:r>
              <a:rPr lang="en-US" sz="2000" dirty="0" smtClean="0">
                <a:latin typeface="American Typewriter"/>
                <a:cs typeface="American Typewriter"/>
              </a:rPr>
              <a:t>He did this to emphasize the extremes of the times.  </a:t>
            </a:r>
          </a:p>
          <a:p>
            <a:pPr marL="0" indent="0" algn="ctr">
              <a:buNone/>
            </a:pPr>
            <a:r>
              <a:rPr lang="en-US" sz="2000" dirty="0" smtClean="0">
                <a:latin typeface="American Typewriter"/>
                <a:cs typeface="American Typewriter"/>
              </a:rPr>
              <a:t>Creative writing allows us to break rules, but when we write analytical essays, we should try to stick to the rules in most cases.  However, there are cases where we might purposefully break the rules for a rhetorical purpose. </a:t>
            </a:r>
            <a:endParaRPr lang="en-US" sz="2000" dirty="0">
              <a:latin typeface="American Typewriter"/>
              <a:cs typeface="American Typewriter"/>
            </a:endParaRPr>
          </a:p>
        </p:txBody>
      </p:sp>
    </p:spTree>
    <p:extLst>
      <p:ext uri="{BB962C8B-B14F-4D97-AF65-F5344CB8AC3E}">
        <p14:creationId xmlns:p14="http://schemas.microsoft.com/office/powerpoint/2010/main" val="205758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dirty="0" smtClean="0">
                <a:latin typeface="Marker Felt"/>
                <a:cs typeface="Marker Felt"/>
              </a:rPr>
              <a:t>The Rule of THREE</a:t>
            </a:r>
          </a:p>
          <a:p>
            <a:pPr marL="0" indent="0" algn="ctr">
              <a:buNone/>
            </a:pPr>
            <a:r>
              <a:rPr lang="en-US" sz="2800" dirty="0" smtClean="0">
                <a:latin typeface="American Typewriter"/>
                <a:cs typeface="American Typewriter"/>
              </a:rPr>
              <a:t>This rule can apply to all types of art-- from writing, to music,</a:t>
            </a:r>
            <a:r>
              <a:rPr lang="en-US" sz="2800" dirty="0">
                <a:latin typeface="American Typewriter"/>
                <a:cs typeface="American Typewriter"/>
              </a:rPr>
              <a:t> </a:t>
            </a:r>
            <a:r>
              <a:rPr lang="en-US" sz="2800" dirty="0" smtClean="0">
                <a:latin typeface="American Typewriter"/>
                <a:cs typeface="American Typewriter"/>
              </a:rPr>
              <a:t>to design.  When items appear in three’s, they are more satisfying, more balanced, and more memorable.  </a:t>
            </a: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b="1" dirty="0" smtClean="0">
                <a:latin typeface="Optima"/>
                <a:cs typeface="Optima"/>
              </a:rPr>
              <a:t>What is the rhetorical effect of the “rule of three” in the quote?</a:t>
            </a:r>
          </a:p>
        </p:txBody>
      </p:sp>
    </p:spTree>
    <p:extLst>
      <p:ext uri="{BB962C8B-B14F-4D97-AF65-F5344CB8AC3E}">
        <p14:creationId xmlns:p14="http://schemas.microsoft.com/office/powerpoint/2010/main" val="218002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w="25400">
            <a:solidFill>
              <a:schemeClr val="tx1"/>
            </a:solidFill>
            <a:prstDash val="dash"/>
          </a:ln>
        </p:spPr>
        <p:txBody>
          <a:bodyPr>
            <a:normAutofit/>
          </a:bodyPr>
          <a:lstStyle/>
          <a:p>
            <a:r>
              <a:rPr lang="en-US" sz="6000" dirty="0" smtClean="0">
                <a:latin typeface="Rebel"/>
                <a:cs typeface="Rebel"/>
              </a:rPr>
              <a:t>Sentence #11</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sz="3500" dirty="0" smtClean="0">
                <a:latin typeface="VACAMOUS"/>
                <a:cs typeface="VACAMOUS"/>
              </a:rPr>
              <a:t>Mentor Sentence:</a:t>
            </a:r>
          </a:p>
          <a:p>
            <a:pPr marL="0" indent="0" algn="ctr">
              <a:buNone/>
            </a:pPr>
            <a:endParaRPr lang="en-US" sz="2000" dirty="0" smtClean="0">
              <a:latin typeface="VACAMOUS"/>
              <a:cs typeface="VACAMOUS"/>
            </a:endParaRPr>
          </a:p>
          <a:p>
            <a:pPr marL="0" indent="0" algn="ctr">
              <a:buNone/>
            </a:pPr>
            <a:r>
              <a:rPr lang="en-US" sz="3600" dirty="0" smtClean="0">
                <a:latin typeface="American Typewriter"/>
                <a:cs typeface="American Typewriter"/>
              </a:rPr>
              <a:t>“Was this the face that launched a thousand ships, and burnt the topless towers of Ilium?”</a:t>
            </a:r>
          </a:p>
          <a:p>
            <a:pPr marL="0" indent="0" algn="ctr">
              <a:buNone/>
            </a:pPr>
            <a:r>
              <a:rPr lang="en-US" sz="2000" i="1" dirty="0" smtClean="0">
                <a:latin typeface="American Typewriter"/>
                <a:cs typeface="American Typewriter"/>
              </a:rPr>
              <a:t>--Doctor Faustus, </a:t>
            </a:r>
            <a:r>
              <a:rPr lang="en-US" sz="2000" dirty="0" smtClean="0">
                <a:latin typeface="American Typewriter"/>
                <a:cs typeface="American Typewriter"/>
              </a:rPr>
              <a:t>Christopher Marlow</a:t>
            </a:r>
          </a:p>
          <a:p>
            <a:pPr marL="0" indent="0" algn="ctr">
              <a:buNone/>
            </a:pPr>
            <a:endParaRPr lang="en-US"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286828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lgn="ctr">
              <a:buNone/>
            </a:pPr>
            <a:r>
              <a:rPr lang="en-US" sz="3300" dirty="0" smtClean="0">
                <a:latin typeface="Marker Felt"/>
                <a:cs typeface="Marker Felt"/>
              </a:rPr>
              <a:t>Rhetorical Question</a:t>
            </a:r>
            <a:endParaRPr lang="en-US" sz="2100" dirty="0" smtClean="0">
              <a:latin typeface="Marker Felt"/>
              <a:cs typeface="Marker Felt"/>
            </a:endParaRPr>
          </a:p>
          <a:p>
            <a:pPr marL="0" indent="0" algn="ctr">
              <a:buNone/>
            </a:pPr>
            <a:r>
              <a:rPr lang="en-US" sz="3000" dirty="0" smtClean="0">
                <a:latin typeface="American Typewriter"/>
                <a:cs typeface="American Typewriter"/>
              </a:rPr>
              <a:t>A question that is asked for rhetorical merit but not meant to be literally answered</a:t>
            </a:r>
            <a:endParaRPr lang="en-US" sz="2400" dirty="0">
              <a:latin typeface="American Typewriter"/>
              <a:cs typeface="American Typewriter"/>
            </a:endParaRPr>
          </a:p>
          <a:p>
            <a:pPr marL="0" indent="0" algn="ctr">
              <a:buNone/>
            </a:pPr>
            <a:endParaRPr lang="en-US" sz="2400" dirty="0" smtClean="0">
              <a:latin typeface="Boboiboy Newyork Medium"/>
              <a:cs typeface="Boboiboy Newyork Medium"/>
            </a:endParaRPr>
          </a:p>
          <a:p>
            <a:pPr marL="0" indent="0" algn="ctr">
              <a:buNone/>
            </a:pPr>
            <a:r>
              <a:rPr lang="en-US" sz="3500" dirty="0" smtClean="0">
                <a:latin typeface="Marker Felt"/>
                <a:cs typeface="Marker Felt"/>
              </a:rPr>
              <a:t>Allusion</a:t>
            </a:r>
            <a:endParaRPr lang="en-US" sz="2000" dirty="0" smtClean="0">
              <a:latin typeface="Marker Felt"/>
              <a:cs typeface="Marker Felt"/>
            </a:endParaRPr>
          </a:p>
          <a:p>
            <a:pPr marL="0" indent="0" algn="ctr">
              <a:buNone/>
            </a:pPr>
            <a:r>
              <a:rPr lang="en-US" sz="2800" dirty="0" smtClean="0">
                <a:latin typeface="American Typewriter"/>
                <a:cs typeface="American Typewriter"/>
              </a:rPr>
              <a:t>A reference to a well-known person, place, thing, or idea used to illustrate a point or connect an idea to something familiar</a:t>
            </a:r>
            <a:endParaRPr lang="en-US" sz="2000" dirty="0" smtClean="0">
              <a:latin typeface="American Typewriter"/>
              <a:cs typeface="American Typewriter"/>
            </a:endParaRPr>
          </a:p>
          <a:p>
            <a:pPr marL="0" indent="0" algn="ctr">
              <a:buNone/>
            </a:pPr>
            <a:endParaRPr lang="en-US" sz="2400" dirty="0" smtClean="0">
              <a:latin typeface="Boboiboy Newyork Medium"/>
              <a:cs typeface="Boboiboy Newyork Medium"/>
            </a:endParaRPr>
          </a:p>
          <a:p>
            <a:pPr marL="0" indent="0" algn="ctr">
              <a:buNone/>
            </a:pPr>
            <a:r>
              <a:rPr lang="en-US" sz="3500" dirty="0" smtClean="0">
                <a:latin typeface="Marker Felt"/>
                <a:cs typeface="Marker Felt"/>
              </a:rPr>
              <a:t>Alliteration</a:t>
            </a:r>
            <a:endParaRPr lang="en-US" sz="1800" dirty="0" smtClean="0">
              <a:latin typeface="Marker Felt"/>
              <a:cs typeface="Marker Felt"/>
            </a:endParaRPr>
          </a:p>
          <a:p>
            <a:pPr marL="0" indent="0" algn="ctr">
              <a:buNone/>
            </a:pPr>
            <a:r>
              <a:rPr lang="en-US" sz="3000" dirty="0" smtClean="0">
                <a:latin typeface="American Typewriter"/>
                <a:cs typeface="American Typewriter"/>
              </a:rPr>
              <a:t>Repetition of the same sounds at the beginning of adjacent or closely connected words</a:t>
            </a:r>
          </a:p>
        </p:txBody>
      </p:sp>
    </p:spTree>
    <p:extLst>
      <p:ext uri="{BB962C8B-B14F-4D97-AF65-F5344CB8AC3E}">
        <p14:creationId xmlns:p14="http://schemas.microsoft.com/office/powerpoint/2010/main" val="298189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endParaRPr lang="en-US" sz="2400" dirty="0" smtClean="0">
              <a:latin typeface="Boboiboy Newyork Medium"/>
              <a:cs typeface="Boboiboy Newyork Medium"/>
            </a:endParaRPr>
          </a:p>
          <a:p>
            <a:pPr marL="0" indent="0" algn="ctr">
              <a:buNone/>
            </a:pPr>
            <a:r>
              <a:rPr lang="en-US" dirty="0">
                <a:latin typeface="American Typewriter"/>
                <a:cs typeface="American Typewriter"/>
              </a:rPr>
              <a:t>“Was this the face that launched a thousand ships, and burnt the topless towers of Ilium?”</a:t>
            </a:r>
          </a:p>
          <a:p>
            <a:pPr marL="0" indent="0" algn="ctr">
              <a:buNone/>
            </a:pPr>
            <a:r>
              <a:rPr lang="en-US" sz="1600" i="1" dirty="0">
                <a:latin typeface="American Typewriter"/>
                <a:cs typeface="American Typewriter"/>
              </a:rPr>
              <a:t>--Doctor Faustus, </a:t>
            </a:r>
            <a:r>
              <a:rPr lang="en-US" sz="1600" dirty="0">
                <a:latin typeface="American Typewriter"/>
                <a:cs typeface="American Typewriter"/>
              </a:rPr>
              <a:t>Christopher Marlow</a:t>
            </a:r>
          </a:p>
          <a:p>
            <a:pPr marL="0" indent="0" algn="ctr">
              <a:buNone/>
            </a:pPr>
            <a:endParaRPr lang="en-US" sz="2400" dirty="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sz="2800" b="1" dirty="0" smtClean="0">
                <a:latin typeface="Optima"/>
                <a:cs typeface="Optima"/>
              </a:rPr>
              <a:t>What is the speaker alluding to in the quote?</a:t>
            </a:r>
          </a:p>
          <a:p>
            <a:pPr marL="0" indent="0" algn="ctr">
              <a:buNone/>
            </a:pPr>
            <a:r>
              <a:rPr lang="en-US" sz="2800" b="1" dirty="0" smtClean="0">
                <a:latin typeface="Optima"/>
                <a:cs typeface="Optima"/>
              </a:rPr>
              <a:t>What is the alliteration used in the quote?</a:t>
            </a:r>
          </a:p>
        </p:txBody>
      </p:sp>
    </p:spTree>
    <p:extLst>
      <p:ext uri="{BB962C8B-B14F-4D97-AF65-F5344CB8AC3E}">
        <p14:creationId xmlns:p14="http://schemas.microsoft.com/office/powerpoint/2010/main" val="428851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alpha val="46000"/>
            </a:srgbClr>
          </a:solidFill>
          <a:ln w="25400">
            <a:solidFill>
              <a:schemeClr val="tx1"/>
            </a:solidFill>
            <a:prstDash val="dash"/>
          </a:ln>
        </p:spPr>
        <p:txBody>
          <a:bodyPr>
            <a:normAutofit/>
          </a:bodyPr>
          <a:lstStyle/>
          <a:p>
            <a:r>
              <a:rPr lang="en-US" sz="6000" dirty="0" smtClean="0">
                <a:latin typeface="Rebel"/>
                <a:cs typeface="Rebel"/>
              </a:rPr>
              <a:t>Sentence #12</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sz="3500" dirty="0" smtClean="0">
                <a:latin typeface="VACAMOUS"/>
                <a:cs typeface="VACAMOUS"/>
              </a:rPr>
              <a:t>Mentor Sentence:</a:t>
            </a:r>
          </a:p>
          <a:p>
            <a:pPr marL="0" indent="0" algn="ctr">
              <a:buNone/>
            </a:pPr>
            <a:endParaRPr lang="en-US" sz="2800" dirty="0" smtClean="0">
              <a:latin typeface="VACAMOUS"/>
              <a:cs typeface="VACAMOUS"/>
            </a:endParaRPr>
          </a:p>
          <a:p>
            <a:pPr marL="0" indent="0" algn="ctr">
              <a:buNone/>
            </a:pPr>
            <a:r>
              <a:rPr lang="en-US" dirty="0" smtClean="0">
                <a:latin typeface="American Typewriter"/>
                <a:cs typeface="American Typewriter"/>
              </a:rPr>
              <a:t>“[Beowulf] raised the hard weapon by the hilt, angry and resolute– the sword wasn’t useless to the warrior [</a:t>
            </a:r>
            <a:r>
              <a:rPr lang="is-IS" dirty="0" smtClean="0">
                <a:latin typeface="American Typewriter"/>
                <a:cs typeface="American Typewriter"/>
              </a:rPr>
              <a:t>…]</a:t>
            </a:r>
            <a:r>
              <a:rPr lang="en-US" dirty="0" smtClean="0">
                <a:latin typeface="American Typewriter"/>
                <a:cs typeface="American Typewriter"/>
              </a:rPr>
              <a:t>”</a:t>
            </a:r>
          </a:p>
          <a:p>
            <a:pPr marL="0" indent="0" algn="ctr">
              <a:buNone/>
            </a:pPr>
            <a:r>
              <a:rPr lang="en-US" sz="2000" i="1" dirty="0" smtClean="0">
                <a:latin typeface="American Typewriter"/>
                <a:cs typeface="American Typewriter"/>
              </a:rPr>
              <a:t>--Beowulf</a:t>
            </a:r>
            <a:endParaRPr lang="en-US" sz="2000" dirty="0" smtClean="0">
              <a:latin typeface="American Typewriter"/>
              <a:cs typeface="American Typewriter"/>
            </a:endParaRPr>
          </a:p>
          <a:p>
            <a:pPr marL="0" indent="0" algn="ctr">
              <a:buNone/>
            </a:pPr>
            <a:endParaRPr lang="en-US"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322870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alpha val="51000"/>
            </a:srgb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sz="3800" dirty="0" smtClean="0">
                <a:latin typeface="Marker Felt"/>
                <a:cs typeface="Marker Felt"/>
              </a:rPr>
              <a:t>Litotes</a:t>
            </a:r>
            <a:endParaRPr lang="en-US" sz="2400" dirty="0" smtClean="0">
              <a:latin typeface="Marker Felt"/>
              <a:cs typeface="Marker Felt"/>
            </a:endParaRPr>
          </a:p>
          <a:p>
            <a:pPr marL="0" indent="0" algn="ctr">
              <a:buNone/>
            </a:pPr>
            <a:r>
              <a:rPr lang="en-US" sz="3000" dirty="0" smtClean="0">
                <a:latin typeface="American Typewriter"/>
                <a:cs typeface="American Typewriter"/>
              </a:rPr>
              <a:t>A type of understatement in which a positive statement is expressed by negating its opposite</a:t>
            </a:r>
            <a:endParaRPr lang="en-US" sz="2400" dirty="0">
              <a:latin typeface="American Typewriter"/>
              <a:cs typeface="American Typewriter"/>
            </a:endParaRP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sz="2800" b="1" dirty="0" smtClean="0">
                <a:latin typeface="Optima"/>
                <a:cs typeface="Optima"/>
              </a:rPr>
              <a:t>What is the litotes used in the quote?</a:t>
            </a:r>
          </a:p>
          <a:p>
            <a:pPr marL="0" indent="0" algn="ctr">
              <a:buNone/>
            </a:pPr>
            <a:r>
              <a:rPr lang="en-US" sz="2800" b="1" dirty="0" smtClean="0">
                <a:latin typeface="Optima"/>
                <a:cs typeface="Optima"/>
              </a:rPr>
              <a:t>What is the rhetorical effect of litotes in the quote?</a:t>
            </a:r>
          </a:p>
        </p:txBody>
      </p:sp>
    </p:spTree>
    <p:extLst>
      <p:ext uri="{BB962C8B-B14F-4D97-AF65-F5344CB8AC3E}">
        <p14:creationId xmlns:p14="http://schemas.microsoft.com/office/powerpoint/2010/main" val="284953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alpha val="50000"/>
            </a:srgbClr>
          </a:solidFill>
          <a:ln w="25400">
            <a:solidFill>
              <a:schemeClr val="tx1"/>
            </a:solidFill>
            <a:prstDash val="dash"/>
          </a:ln>
        </p:spPr>
        <p:txBody>
          <a:bodyPr>
            <a:normAutofit/>
          </a:bodyPr>
          <a:lstStyle/>
          <a:p>
            <a:r>
              <a:rPr lang="en-US" sz="6000" dirty="0" smtClean="0">
                <a:latin typeface="Carneval Bold"/>
                <a:cs typeface="Carneval Bold"/>
              </a:rPr>
              <a:t>More on Syntax</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dirty="0" smtClean="0">
                <a:latin typeface="Marker Felt"/>
                <a:cs typeface="Marker Felt"/>
              </a:rPr>
              <a:t>The Dash</a:t>
            </a:r>
          </a:p>
          <a:p>
            <a:pPr marL="0" indent="0" algn="ctr">
              <a:buNone/>
            </a:pPr>
            <a:r>
              <a:rPr lang="en-US" sz="2800" dirty="0" smtClean="0">
                <a:latin typeface="American Typewriter"/>
                <a:cs typeface="American Typewriter"/>
              </a:rPr>
              <a:t>The dash is used to separate ideas and interrupt the flow of a sentence for emphasis</a:t>
            </a: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b="1" dirty="0" smtClean="0">
                <a:latin typeface="Optima"/>
                <a:cs typeface="Optima"/>
              </a:rPr>
              <a:t>How does the </a:t>
            </a:r>
            <a:r>
              <a:rPr lang="en-US" b="1" i="1" dirty="0" smtClean="0">
                <a:latin typeface="Optima"/>
                <a:cs typeface="Optima"/>
              </a:rPr>
              <a:t>Beowulf </a:t>
            </a:r>
            <a:r>
              <a:rPr lang="en-US" b="1" dirty="0" smtClean="0">
                <a:latin typeface="Optima"/>
                <a:cs typeface="Optima"/>
              </a:rPr>
              <a:t>quote use the dash to create emphasis?</a:t>
            </a:r>
          </a:p>
        </p:txBody>
      </p:sp>
    </p:spTree>
    <p:extLst>
      <p:ext uri="{BB962C8B-B14F-4D97-AF65-F5344CB8AC3E}">
        <p14:creationId xmlns:p14="http://schemas.microsoft.com/office/powerpoint/2010/main" val="42215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A9F9"/>
          </a:solidFill>
          <a:ln w="25400">
            <a:solidFill>
              <a:schemeClr val="tx1"/>
            </a:solidFill>
            <a:prstDash val="dash"/>
          </a:ln>
        </p:spPr>
        <p:txBody>
          <a:bodyPr>
            <a:normAutofit/>
          </a:bodyPr>
          <a:lstStyle/>
          <a:p>
            <a:r>
              <a:rPr lang="en-US" sz="6000" dirty="0" smtClean="0">
                <a:latin typeface="Rebel"/>
                <a:cs typeface="Rebel"/>
              </a:rPr>
              <a:t>Sentence #13</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sz="3800" dirty="0" smtClean="0">
                <a:latin typeface="VACAMOUS"/>
                <a:cs typeface="VACAMOUS"/>
              </a:rPr>
              <a:t>Mentor Sentence:</a:t>
            </a:r>
          </a:p>
          <a:p>
            <a:pPr marL="0" indent="0" algn="ctr">
              <a:buNone/>
            </a:pPr>
            <a:endParaRPr lang="en-US" sz="1800" dirty="0" smtClean="0">
              <a:latin typeface="VACAMOUS"/>
              <a:cs typeface="VACAMOUS"/>
            </a:endParaRPr>
          </a:p>
          <a:p>
            <a:pPr marL="0" indent="0" algn="ctr">
              <a:buNone/>
            </a:pPr>
            <a:r>
              <a:rPr lang="en-US" dirty="0" smtClean="0">
                <a:latin typeface="American Typewriter"/>
                <a:cs typeface="American Typewriter"/>
              </a:rPr>
              <a:t>“We have petitioned; we have remonstrated; we have supplicated; we have prostrated ourselves before the throne [</a:t>
            </a:r>
            <a:r>
              <a:rPr lang="is-IS" dirty="0" smtClean="0">
                <a:latin typeface="American Typewriter"/>
                <a:cs typeface="American Typewriter"/>
              </a:rPr>
              <a:t>…]</a:t>
            </a:r>
            <a:r>
              <a:rPr lang="en-US" dirty="0" smtClean="0">
                <a:latin typeface="American Typewriter"/>
                <a:cs typeface="American Typewriter"/>
              </a:rPr>
              <a:t>”</a:t>
            </a:r>
          </a:p>
          <a:p>
            <a:pPr marL="0" indent="0" algn="ctr">
              <a:buNone/>
            </a:pPr>
            <a:r>
              <a:rPr lang="en-US" sz="2000" i="1" dirty="0" smtClean="0">
                <a:latin typeface="American Typewriter"/>
                <a:cs typeface="American Typewriter"/>
              </a:rPr>
              <a:t>--</a:t>
            </a:r>
            <a:r>
              <a:rPr lang="en-US" sz="2000" dirty="0">
                <a:latin typeface="American Typewriter"/>
                <a:cs typeface="American Typewriter"/>
              </a:rPr>
              <a:t> </a:t>
            </a:r>
            <a:r>
              <a:rPr lang="en-US" sz="2000" dirty="0" smtClean="0">
                <a:latin typeface="American Typewriter"/>
                <a:cs typeface="American Typewriter"/>
              </a:rPr>
              <a:t>“Speech to the Second Virginia Convention,” Patrick Henry</a:t>
            </a:r>
          </a:p>
          <a:p>
            <a:pPr marL="0" indent="0" algn="ctr">
              <a:buNone/>
            </a:pPr>
            <a:endParaRPr lang="en-US"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185032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A9F9"/>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lgn="ctr">
              <a:buNone/>
            </a:pPr>
            <a:r>
              <a:rPr lang="en-US" dirty="0" smtClean="0">
                <a:latin typeface="Marker Felt"/>
                <a:cs typeface="Marker Felt"/>
              </a:rPr>
              <a:t>Parallel Structure</a:t>
            </a:r>
          </a:p>
          <a:p>
            <a:pPr marL="0" indent="0" algn="ctr">
              <a:buNone/>
            </a:pPr>
            <a:r>
              <a:rPr lang="en-US" sz="2800" dirty="0" smtClean="0">
                <a:latin typeface="American Typewriter"/>
                <a:cs typeface="American Typewriter"/>
              </a:rPr>
              <a:t>A repeated grammatical Pattern</a:t>
            </a:r>
          </a:p>
          <a:p>
            <a:pPr marL="0" indent="0" algn="ctr">
              <a:buNone/>
            </a:pPr>
            <a:endParaRPr lang="en-US" sz="2400" dirty="0" smtClean="0">
              <a:latin typeface="Boboiboy Newyork Medium"/>
              <a:cs typeface="Boboiboy Newyork Medium"/>
            </a:endParaRPr>
          </a:p>
          <a:p>
            <a:pPr marL="0" indent="0" algn="ctr">
              <a:buNone/>
            </a:pPr>
            <a:r>
              <a:rPr lang="en-US" dirty="0" smtClean="0">
                <a:latin typeface="Marker Felt"/>
                <a:cs typeface="Marker Felt"/>
              </a:rPr>
              <a:t>Anaphora</a:t>
            </a:r>
            <a:endParaRPr lang="en-US" sz="2400" dirty="0" smtClean="0">
              <a:latin typeface="Marker Felt"/>
              <a:cs typeface="Marker Felt"/>
            </a:endParaRPr>
          </a:p>
          <a:p>
            <a:pPr marL="0" indent="0" algn="ctr">
              <a:buNone/>
            </a:pPr>
            <a:r>
              <a:rPr lang="en-US" sz="2400" dirty="0" smtClean="0">
                <a:latin typeface="American Typewriter"/>
                <a:cs typeface="American Typewriter"/>
              </a:rPr>
              <a:t>The repetition of a word or phrase at the beginning of successive clauses or phrases</a:t>
            </a:r>
          </a:p>
          <a:p>
            <a:pPr marL="0" indent="0" algn="ctr">
              <a:buNone/>
            </a:pPr>
            <a:endParaRPr lang="en-US" sz="2400" dirty="0" smtClean="0">
              <a:latin typeface="American Typewriter"/>
              <a:cs typeface="American Typewriter"/>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sz="2400" b="1" dirty="0" smtClean="0">
                <a:latin typeface="Optima"/>
                <a:cs typeface="Optima"/>
              </a:rPr>
              <a:t>What is the repeated grammatical pattern in the quote?</a:t>
            </a:r>
          </a:p>
          <a:p>
            <a:pPr marL="0" indent="0" algn="ctr">
              <a:buNone/>
            </a:pPr>
            <a:r>
              <a:rPr lang="en-US" sz="2400" b="1" dirty="0" smtClean="0">
                <a:latin typeface="Optima"/>
                <a:cs typeface="Optima"/>
              </a:rPr>
              <a:t>What words are repeated in the quote?</a:t>
            </a:r>
          </a:p>
          <a:p>
            <a:pPr marL="0" indent="0" algn="ctr">
              <a:buNone/>
            </a:pPr>
            <a:r>
              <a:rPr lang="en-US" sz="2400" b="1" dirty="0" smtClean="0">
                <a:latin typeface="Optima"/>
                <a:cs typeface="Optima"/>
              </a:rPr>
              <a:t>What is the rhetorical effect of these devices in Henry’s quote?</a:t>
            </a:r>
          </a:p>
        </p:txBody>
      </p:sp>
    </p:spTree>
    <p:extLst>
      <p:ext uri="{BB962C8B-B14F-4D97-AF65-F5344CB8AC3E}">
        <p14:creationId xmlns:p14="http://schemas.microsoft.com/office/powerpoint/2010/main" val="322453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A9F9"/>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lgn="ctr">
              <a:buNone/>
            </a:pPr>
            <a:r>
              <a:rPr lang="en-US" dirty="0" smtClean="0">
                <a:latin typeface="Marker Felt"/>
                <a:cs typeface="Marker Felt"/>
              </a:rPr>
              <a:t>Let’s get technical– </a:t>
            </a:r>
          </a:p>
          <a:p>
            <a:pPr marL="0" indent="0" algn="ctr">
              <a:buNone/>
            </a:pPr>
            <a:r>
              <a:rPr lang="en-US" dirty="0" smtClean="0">
                <a:latin typeface="American Typewriter"/>
                <a:cs typeface="American Typewriter"/>
              </a:rPr>
              <a:t>Henry broke a grammar rule!  </a:t>
            </a:r>
          </a:p>
          <a:p>
            <a:pPr marL="0" indent="0" algn="ctr">
              <a:buNone/>
            </a:pPr>
            <a:r>
              <a:rPr lang="en-US" dirty="0" smtClean="0">
                <a:latin typeface="American Typewriter"/>
                <a:cs typeface="American Typewriter"/>
              </a:rPr>
              <a:t>What rule did he break?</a:t>
            </a:r>
          </a:p>
          <a:p>
            <a:pPr marL="0" indent="0" algn="ctr">
              <a:buNone/>
            </a:pPr>
            <a:r>
              <a:rPr lang="en-US" dirty="0" smtClean="0">
                <a:latin typeface="American Typewriter"/>
                <a:cs typeface="American Typewriter"/>
              </a:rPr>
              <a:t>=======================================</a:t>
            </a:r>
            <a:endParaRPr lang="en-US" dirty="0">
              <a:latin typeface="American Typewriter"/>
              <a:cs typeface="American Typewriter"/>
            </a:endParaRPr>
          </a:p>
          <a:p>
            <a:pPr marL="0" indent="0" algn="ctr">
              <a:buNone/>
            </a:pPr>
            <a:endParaRPr lang="en-US" sz="2000" dirty="0" smtClean="0">
              <a:latin typeface="Candara"/>
              <a:cs typeface="Candara"/>
            </a:endParaRPr>
          </a:p>
          <a:p>
            <a:pPr marL="0" indent="0" algn="ctr">
              <a:buNone/>
            </a:pPr>
            <a:r>
              <a:rPr lang="en-US" sz="2000" dirty="0" smtClean="0">
                <a:latin typeface="American Typewriter"/>
                <a:cs typeface="American Typewriter"/>
              </a:rPr>
              <a:t>Henry created a very long run-on sentence by stringing together independent clauses with semi-colons</a:t>
            </a:r>
            <a:r>
              <a:rPr lang="en-US" sz="2000" dirty="0">
                <a:latin typeface="American Typewriter"/>
                <a:cs typeface="American Typewriter"/>
              </a:rPr>
              <a:t> </a:t>
            </a:r>
            <a:r>
              <a:rPr lang="en-US" sz="2000" dirty="0" smtClean="0">
                <a:latin typeface="American Typewriter"/>
                <a:cs typeface="American Typewriter"/>
              </a:rPr>
              <a:t>instead of creating completely separate sentences.  Henry wanted us to connect each separate idea and each separate sentence.  </a:t>
            </a:r>
          </a:p>
          <a:p>
            <a:pPr marL="0" indent="0" algn="ctr">
              <a:buNone/>
            </a:pPr>
            <a:r>
              <a:rPr lang="en-US" sz="2000" dirty="0" smtClean="0">
                <a:latin typeface="American Typewriter"/>
                <a:cs typeface="American Typewriter"/>
              </a:rPr>
              <a:t>Creative writing allows us to break rules, but when we write analytical essays, we should try to stick to the rules in most cases.  However, there are cases where we might purposefully break the rules for a rhetorical purpose. </a:t>
            </a:r>
            <a:endParaRPr lang="en-US" sz="2000" dirty="0">
              <a:latin typeface="American Typewriter"/>
              <a:cs typeface="American Typewriter"/>
            </a:endParaRPr>
          </a:p>
        </p:txBody>
      </p:sp>
    </p:spTree>
    <p:extLst>
      <p:ext uri="{BB962C8B-B14F-4D97-AF65-F5344CB8AC3E}">
        <p14:creationId xmlns:p14="http://schemas.microsoft.com/office/powerpoint/2010/main" val="241812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marL="0" indent="0" algn="ctr">
              <a:buNone/>
            </a:pPr>
            <a:r>
              <a:rPr lang="en-US" sz="3600" dirty="0" smtClean="0">
                <a:latin typeface="Marker Felt"/>
                <a:cs typeface="Marker Felt"/>
              </a:rPr>
              <a:t>Parallel Structure</a:t>
            </a:r>
          </a:p>
          <a:p>
            <a:pPr marL="0" indent="0" algn="ctr">
              <a:buNone/>
            </a:pPr>
            <a:r>
              <a:rPr lang="en-US" dirty="0" smtClean="0">
                <a:latin typeface="American Typewriter"/>
                <a:cs typeface="American Typewriter"/>
              </a:rPr>
              <a:t>A repeated grammatical pattern</a:t>
            </a:r>
          </a:p>
          <a:p>
            <a:pPr marL="0" indent="0" algn="ctr">
              <a:buNone/>
            </a:pPr>
            <a:endParaRPr lang="en-US" dirty="0" smtClean="0">
              <a:latin typeface="VACAMOUS"/>
              <a:cs typeface="VACAMOUS"/>
            </a:endParaRPr>
          </a:p>
          <a:p>
            <a:pPr marL="0" indent="0" algn="ctr">
              <a:buNone/>
            </a:pPr>
            <a:r>
              <a:rPr lang="en-US" sz="3600" dirty="0" smtClean="0">
                <a:latin typeface="Marker Felt"/>
                <a:cs typeface="Marker Felt"/>
              </a:rPr>
              <a:t>Antithesis</a:t>
            </a:r>
            <a:endParaRPr lang="en-US" dirty="0" smtClean="0">
              <a:latin typeface="Marker Felt"/>
              <a:cs typeface="Marker Felt"/>
            </a:endParaRPr>
          </a:p>
          <a:p>
            <a:pPr marL="0" indent="0" algn="ctr">
              <a:buNone/>
            </a:pPr>
            <a:r>
              <a:rPr lang="en-US" dirty="0" smtClean="0">
                <a:latin typeface="American Typewriter"/>
                <a:cs typeface="American Typewriter"/>
              </a:rPr>
              <a:t>A form of parallel structure that uses opposites </a:t>
            </a:r>
          </a:p>
          <a:p>
            <a:pPr marL="0" indent="0" algn="ctr">
              <a:buNone/>
            </a:pPr>
            <a:endParaRPr lang="en-US" dirty="0" smtClean="0">
              <a:latin typeface="VACAMOUS"/>
              <a:cs typeface="VACAMOUS"/>
            </a:endParaRPr>
          </a:p>
          <a:p>
            <a:pPr marL="0" indent="0" algn="ctr">
              <a:buNone/>
            </a:pPr>
            <a:r>
              <a:rPr lang="en-US" sz="3600" dirty="0" smtClean="0">
                <a:latin typeface="Marker Felt"/>
                <a:cs typeface="Marker Felt"/>
              </a:rPr>
              <a:t>Anaphora</a:t>
            </a:r>
          </a:p>
          <a:p>
            <a:pPr marL="0" indent="0" algn="ctr">
              <a:buNone/>
            </a:pPr>
            <a:r>
              <a:rPr lang="en-US" dirty="0" smtClean="0">
                <a:latin typeface="American Typewriter"/>
                <a:cs typeface="American Typewriter"/>
              </a:rPr>
              <a:t>The repetition of a word or phrase at the beginning of successive clauses or phrases</a:t>
            </a:r>
          </a:p>
          <a:p>
            <a:pPr marL="0" indent="0" algn="ctr">
              <a:buNone/>
            </a:pPr>
            <a:endParaRPr lang="en-US" dirty="0">
              <a:latin typeface="American Typewriter"/>
              <a:cs typeface="American Typewriter"/>
            </a:endParaRPr>
          </a:p>
          <a:p>
            <a:pPr marL="0" indent="0" algn="ctr">
              <a:buNone/>
            </a:pPr>
            <a:r>
              <a:rPr lang="en-US" sz="3600" dirty="0">
                <a:latin typeface="Marker Felt"/>
                <a:cs typeface="Marker Felt"/>
              </a:rPr>
              <a:t>Asyndeton</a:t>
            </a:r>
            <a:endParaRPr lang="en-US" dirty="0">
              <a:latin typeface="Marker Felt"/>
              <a:cs typeface="Marker Felt"/>
            </a:endParaRPr>
          </a:p>
          <a:p>
            <a:pPr marL="0" indent="0" algn="ctr">
              <a:buNone/>
            </a:pPr>
            <a:r>
              <a:rPr lang="en-US" dirty="0">
                <a:latin typeface="American Typewriter"/>
                <a:cs typeface="American Typewriter"/>
              </a:rPr>
              <a:t>Omitting conjunctions such as “and” or “as” from a series of related clauses for Rhetorical Effect </a:t>
            </a:r>
          </a:p>
          <a:p>
            <a:pPr marL="0" indent="0" algn="ctr">
              <a:buNone/>
            </a:pPr>
            <a:endParaRPr lang="en-US" dirty="0" smtClean="0">
              <a:latin typeface="American Typewriter"/>
              <a:cs typeface="American Typewriter"/>
            </a:endParaRPr>
          </a:p>
          <a:p>
            <a:pPr marL="0" indent="0" algn="ctr">
              <a:buNone/>
            </a:pPr>
            <a:endParaRPr lang="en-US" dirty="0">
              <a:latin typeface="VACAMOUS"/>
              <a:cs typeface="VACAMOUS"/>
            </a:endParaRPr>
          </a:p>
        </p:txBody>
      </p:sp>
    </p:spTree>
    <p:extLst>
      <p:ext uri="{BB962C8B-B14F-4D97-AF65-F5344CB8AC3E}">
        <p14:creationId xmlns:p14="http://schemas.microsoft.com/office/powerpoint/2010/main" val="133015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ssolve">
                                      <p:cBhvr>
                                        <p:cTn id="23" dur="500"/>
                                        <p:tgtEl>
                                          <p:spTgt spid="3">
                                            <p:txEl>
                                              <p:pRg st="9" end="9"/>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dissolv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alpha val="76000"/>
            </a:schemeClr>
          </a:solidFill>
          <a:ln w="25400">
            <a:solidFill>
              <a:schemeClr val="tx1"/>
            </a:solidFill>
            <a:prstDash val="dash"/>
          </a:ln>
        </p:spPr>
        <p:txBody>
          <a:bodyPr>
            <a:normAutofit/>
          </a:bodyPr>
          <a:lstStyle/>
          <a:p>
            <a:r>
              <a:rPr lang="en-US" sz="6000" dirty="0" smtClean="0">
                <a:latin typeface="Rebel"/>
                <a:cs typeface="Rebel"/>
              </a:rPr>
              <a:t>Sentence #14</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2800" dirty="0" smtClean="0">
              <a:latin typeface="VACAMOUS"/>
              <a:cs typeface="VACAMOUS"/>
            </a:endParaRPr>
          </a:p>
          <a:p>
            <a:pPr marL="0" indent="0" algn="ctr">
              <a:buNone/>
            </a:pPr>
            <a:r>
              <a:rPr lang="en-US" sz="3900" dirty="0" smtClean="0">
                <a:latin typeface="American Typewriter"/>
                <a:cs typeface="American Typewriter"/>
              </a:rPr>
              <a:t>“I had to wait in the station for ten days– an eternity.”</a:t>
            </a:r>
          </a:p>
          <a:p>
            <a:pPr marL="0" indent="0" algn="ctr">
              <a:buNone/>
            </a:pPr>
            <a:r>
              <a:rPr lang="en-US" sz="2000" i="1" dirty="0" smtClean="0">
                <a:latin typeface="American Typewriter"/>
                <a:cs typeface="American Typewriter"/>
              </a:rPr>
              <a:t>--</a:t>
            </a:r>
            <a:r>
              <a:rPr lang="en-US" sz="2000" dirty="0">
                <a:latin typeface="American Typewriter"/>
                <a:cs typeface="American Typewriter"/>
              </a:rPr>
              <a:t> </a:t>
            </a:r>
            <a:r>
              <a:rPr lang="en-US" sz="2000" i="1" dirty="0" smtClean="0">
                <a:latin typeface="American Typewriter"/>
                <a:cs typeface="American Typewriter"/>
              </a:rPr>
              <a:t>Heart of Darkness</a:t>
            </a:r>
            <a:r>
              <a:rPr lang="en-US" sz="2000" dirty="0" smtClean="0">
                <a:latin typeface="American Typewriter"/>
                <a:cs typeface="American Typewriter"/>
              </a:rPr>
              <a:t>, Joseph Conrad</a:t>
            </a:r>
          </a:p>
          <a:p>
            <a:pPr marL="0" indent="0" algn="ctr">
              <a:buNone/>
            </a:pPr>
            <a:endParaRPr lang="en-US" b="1" dirty="0" smtClean="0">
              <a:latin typeface="VACAMOUS"/>
              <a:cs typeface="VACAMOUS"/>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141804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alpha val="66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dirty="0" smtClean="0">
                <a:latin typeface="Marker Felt"/>
                <a:cs typeface="Marker Felt"/>
              </a:rPr>
              <a:t>Hyperbole</a:t>
            </a:r>
          </a:p>
          <a:p>
            <a:pPr marL="0" indent="0" algn="ctr">
              <a:buNone/>
            </a:pPr>
            <a:r>
              <a:rPr lang="en-US" dirty="0" smtClean="0">
                <a:latin typeface="American Typewriter"/>
                <a:cs typeface="American Typewriter"/>
              </a:rPr>
              <a:t>A type of overstatement– to say more than you mean to say</a:t>
            </a: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b="1" dirty="0" smtClean="0">
                <a:latin typeface="Optima"/>
                <a:cs typeface="Optima"/>
              </a:rPr>
              <a:t>What is being exaggerated in the quote?</a:t>
            </a:r>
          </a:p>
          <a:p>
            <a:pPr marL="0" indent="0" algn="ctr">
              <a:buNone/>
            </a:pPr>
            <a:r>
              <a:rPr lang="en-US" b="1" dirty="0" smtClean="0">
                <a:latin typeface="Optima"/>
                <a:cs typeface="Optima"/>
              </a:rPr>
              <a:t>What is the rhetorical effect of this exaggeration?</a:t>
            </a:r>
          </a:p>
        </p:txBody>
      </p:sp>
    </p:spTree>
    <p:extLst>
      <p:ext uri="{BB962C8B-B14F-4D97-AF65-F5344CB8AC3E}">
        <p14:creationId xmlns:p14="http://schemas.microsoft.com/office/powerpoint/2010/main" val="85883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alpha val="76000"/>
            </a:schemeClr>
          </a:solidFill>
          <a:ln w="25400">
            <a:solidFill>
              <a:schemeClr val="tx1"/>
            </a:solidFill>
            <a:prstDash val="dash"/>
          </a:ln>
        </p:spPr>
        <p:txBody>
          <a:bodyPr>
            <a:normAutofit/>
          </a:bodyPr>
          <a:lstStyle/>
          <a:p>
            <a:r>
              <a:rPr lang="en-US" sz="6000" dirty="0" smtClean="0">
                <a:latin typeface="Carneval Bold"/>
                <a:cs typeface="Carneval Bold"/>
              </a:rPr>
              <a:t>More on Syntax</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dirty="0" smtClean="0">
                <a:latin typeface="Marker Felt"/>
                <a:cs typeface="Marker Felt"/>
              </a:rPr>
              <a:t>The Dash</a:t>
            </a:r>
          </a:p>
          <a:p>
            <a:pPr marL="0" indent="0" algn="ctr">
              <a:buNone/>
            </a:pPr>
            <a:r>
              <a:rPr lang="en-US" sz="2800" dirty="0" smtClean="0">
                <a:latin typeface="American Typewriter"/>
                <a:cs typeface="American Typewriter"/>
              </a:rPr>
              <a:t>The dash is used to separate ideas and interrupt the flow of a sentence for emphasis</a:t>
            </a: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b="1" dirty="0" smtClean="0">
                <a:latin typeface="Optima"/>
                <a:cs typeface="Optima"/>
              </a:rPr>
              <a:t>How does the Conrad quote use the dash to create emphasis?</a:t>
            </a:r>
          </a:p>
        </p:txBody>
      </p:sp>
    </p:spTree>
    <p:extLst>
      <p:ext uri="{BB962C8B-B14F-4D97-AF65-F5344CB8AC3E}">
        <p14:creationId xmlns:p14="http://schemas.microsoft.com/office/powerpoint/2010/main" val="109519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alpha val="50000"/>
            </a:srgbClr>
          </a:solidFill>
          <a:ln w="25400">
            <a:solidFill>
              <a:schemeClr val="tx1"/>
            </a:solidFill>
            <a:prstDash val="dash"/>
          </a:ln>
        </p:spPr>
        <p:txBody>
          <a:bodyPr>
            <a:normAutofit/>
          </a:bodyPr>
          <a:lstStyle/>
          <a:p>
            <a:r>
              <a:rPr lang="en-US" sz="6000" dirty="0" smtClean="0">
                <a:latin typeface="Rebel"/>
                <a:cs typeface="Rebel"/>
              </a:rPr>
              <a:t>Sentence #15</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800" dirty="0" smtClean="0">
              <a:latin typeface="VACAMOUS"/>
              <a:cs typeface="VACAMOUS"/>
            </a:endParaRPr>
          </a:p>
          <a:p>
            <a:pPr marL="0" indent="0" algn="ctr">
              <a:buNone/>
            </a:pPr>
            <a:r>
              <a:rPr lang="en-US" sz="3600" dirty="0" smtClean="0">
                <a:latin typeface="American Typewriter"/>
                <a:cs typeface="American Typewriter"/>
              </a:rPr>
              <a:t>“He would whip her to make her scream, and whip her to make her hush.”</a:t>
            </a:r>
          </a:p>
          <a:p>
            <a:pPr marL="0" indent="0" algn="ctr">
              <a:buNone/>
            </a:pPr>
            <a:r>
              <a:rPr lang="en-US" sz="2000" i="1" dirty="0" smtClean="0">
                <a:latin typeface="American Typewriter"/>
                <a:cs typeface="American Typewriter"/>
              </a:rPr>
              <a:t>--</a:t>
            </a:r>
            <a:r>
              <a:rPr lang="en-US" sz="2000" dirty="0">
                <a:latin typeface="American Typewriter"/>
                <a:cs typeface="American Typewriter"/>
              </a:rPr>
              <a:t> </a:t>
            </a:r>
            <a:r>
              <a:rPr lang="en-US" sz="2000" i="1" dirty="0" smtClean="0">
                <a:latin typeface="American Typewriter"/>
                <a:cs typeface="American Typewriter"/>
              </a:rPr>
              <a:t>Narrative of Frederick Douglass, an American Slave, </a:t>
            </a:r>
            <a:r>
              <a:rPr lang="en-US" sz="2000" dirty="0" smtClean="0">
                <a:latin typeface="American Typewriter"/>
                <a:cs typeface="American Typewriter"/>
              </a:rPr>
              <a:t>Frederick Douglass</a:t>
            </a: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422488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alpha val="50000"/>
            </a:srgb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dirty="0" smtClean="0">
                <a:latin typeface="Marker Felt"/>
                <a:cs typeface="Marker Felt"/>
              </a:rPr>
              <a:t>Parallel Structure (Parallelism)</a:t>
            </a:r>
          </a:p>
          <a:p>
            <a:pPr marL="0" indent="0" algn="ctr">
              <a:buNone/>
            </a:pPr>
            <a:r>
              <a:rPr lang="en-US" sz="2400" dirty="0">
                <a:latin typeface="American Typewriter"/>
                <a:cs typeface="American Typewriter"/>
              </a:rPr>
              <a:t>A repeated grammatical pattern</a:t>
            </a:r>
          </a:p>
          <a:p>
            <a:pPr marL="0" indent="0" algn="ctr">
              <a:buNone/>
            </a:pPr>
            <a:endParaRPr lang="en-US" sz="2400" dirty="0" smtClean="0">
              <a:latin typeface="Boboiboy Newyork Medium"/>
              <a:cs typeface="Boboiboy Newyork Medium"/>
            </a:endParaRPr>
          </a:p>
          <a:p>
            <a:pPr marL="0" indent="0" algn="ctr">
              <a:buNone/>
            </a:pPr>
            <a:r>
              <a:rPr lang="en-US" dirty="0">
                <a:latin typeface="Marker Felt"/>
                <a:cs typeface="Marker Felt"/>
              </a:rPr>
              <a:t>Antithesis</a:t>
            </a:r>
            <a:endParaRPr lang="en-US" sz="2400" dirty="0">
              <a:latin typeface="Marker Felt"/>
              <a:cs typeface="Marker Felt"/>
            </a:endParaRPr>
          </a:p>
          <a:p>
            <a:pPr marL="0" indent="0" algn="ctr">
              <a:buNone/>
            </a:pPr>
            <a:r>
              <a:rPr lang="en-US" sz="2400" dirty="0">
                <a:latin typeface="American Typewriter"/>
                <a:cs typeface="American Typewriter"/>
              </a:rPr>
              <a:t>A form of parallel structure that uses opposites </a:t>
            </a:r>
          </a:p>
          <a:p>
            <a:pPr marL="0" indent="0" algn="ctr">
              <a:buNone/>
            </a:pPr>
            <a:endParaRPr lang="en-US" sz="2400" dirty="0" smtClean="0">
              <a:latin typeface="Boboiboy Newyork Medium"/>
              <a:cs typeface="Boboiboy Newyork Medium"/>
            </a:endParaRPr>
          </a:p>
          <a:p>
            <a:pPr marL="0" indent="0" algn="ctr">
              <a:buNone/>
            </a:pPr>
            <a:r>
              <a:rPr lang="en-US" dirty="0" smtClean="0">
                <a:latin typeface="Marker Felt"/>
                <a:cs typeface="Marker Felt"/>
              </a:rPr>
              <a:t>Repetition</a:t>
            </a:r>
            <a:endParaRPr lang="en-US" sz="2800" dirty="0" smtClean="0">
              <a:latin typeface="Marker Felt"/>
              <a:cs typeface="Marker Felt"/>
            </a:endParaRPr>
          </a:p>
          <a:p>
            <a:pPr marL="0" indent="0" algn="ctr">
              <a:buNone/>
            </a:pPr>
            <a:r>
              <a:rPr lang="en-US" sz="2400" dirty="0" smtClean="0">
                <a:latin typeface="American Typewriter"/>
                <a:cs typeface="American Typewriter"/>
              </a:rPr>
              <a:t>Repeating key words/ phrases/ structures, etc. for rhetorical effect</a:t>
            </a:r>
          </a:p>
        </p:txBody>
      </p:sp>
    </p:spTree>
    <p:extLst>
      <p:ext uri="{BB962C8B-B14F-4D97-AF65-F5344CB8AC3E}">
        <p14:creationId xmlns:p14="http://schemas.microsoft.com/office/powerpoint/2010/main" val="254307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alpha val="50000"/>
            </a:srgb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lgn="ctr">
              <a:buNone/>
            </a:pPr>
            <a:endParaRPr lang="en-US" sz="2400" dirty="0" smtClean="0">
              <a:latin typeface="Boboiboy Newyork Medium"/>
              <a:cs typeface="Boboiboy Newyork Medium"/>
            </a:endParaRPr>
          </a:p>
          <a:p>
            <a:pPr marL="0" indent="0" algn="ctr">
              <a:buNone/>
            </a:pPr>
            <a:r>
              <a:rPr lang="en-US" sz="3900" dirty="0">
                <a:latin typeface="American Typewriter"/>
                <a:cs typeface="American Typewriter"/>
              </a:rPr>
              <a:t>“He would whip her to make her scream, and whip her to make her hush.”</a:t>
            </a:r>
          </a:p>
          <a:p>
            <a:pPr marL="0" indent="0" algn="ctr">
              <a:buNone/>
            </a:pPr>
            <a:r>
              <a:rPr lang="en-US" sz="2400" i="1" dirty="0">
                <a:latin typeface="American Typewriter"/>
                <a:cs typeface="American Typewriter"/>
              </a:rPr>
              <a:t>--</a:t>
            </a:r>
            <a:r>
              <a:rPr lang="en-US" sz="2400" dirty="0">
                <a:latin typeface="American Typewriter"/>
                <a:cs typeface="American Typewriter"/>
              </a:rPr>
              <a:t> </a:t>
            </a:r>
            <a:r>
              <a:rPr lang="en-US" sz="2400" i="1" dirty="0">
                <a:latin typeface="American Typewriter"/>
                <a:cs typeface="American Typewriter"/>
              </a:rPr>
              <a:t>Narrative of Frederick Douglass, an American Slave, </a:t>
            </a:r>
            <a:r>
              <a:rPr lang="en-US" sz="2400" dirty="0">
                <a:latin typeface="American Typewriter"/>
                <a:cs typeface="American Typewriter"/>
              </a:rPr>
              <a:t>Frederick </a:t>
            </a:r>
            <a:r>
              <a:rPr lang="en-US" sz="2400" dirty="0" smtClean="0">
                <a:latin typeface="American Typewriter"/>
                <a:cs typeface="American Typewriter"/>
              </a:rPr>
              <a:t>Douglass</a:t>
            </a:r>
            <a:endParaRPr lang="en-US" sz="2400" dirty="0" smtClean="0">
              <a:latin typeface="Boboiboy Newyork Medium"/>
              <a:cs typeface="Boboiboy Newyork Medium"/>
            </a:endParaRPr>
          </a:p>
          <a:p>
            <a:pPr marL="0" indent="0" algn="ctr">
              <a:buNone/>
            </a:pPr>
            <a:endParaRPr lang="en-US" sz="2400" dirty="0">
              <a:latin typeface="Boboiboy Newyork Medium"/>
              <a:cs typeface="Boboiboy Newyork Medium"/>
            </a:endParaRPr>
          </a:p>
          <a:p>
            <a:pPr marL="0" indent="0" algn="ctr">
              <a:buNone/>
            </a:pPr>
            <a:r>
              <a:rPr lang="en-US" sz="2400" dirty="0" smtClean="0">
                <a:latin typeface="Boboiboy Newyork Medium"/>
                <a:cs typeface="Boboiboy Newyork Medium"/>
              </a:rPr>
              <a:t>=================================================</a:t>
            </a:r>
            <a:endParaRPr lang="en-US" sz="2400" dirty="0">
              <a:latin typeface="Boboiboy Newyork Medium"/>
              <a:cs typeface="Boboiboy Newyork Medium"/>
            </a:endParaRPr>
          </a:p>
          <a:p>
            <a:pPr marL="0" indent="0" algn="ctr">
              <a:buNone/>
            </a:pPr>
            <a:r>
              <a:rPr lang="en-US" sz="2400" b="1" dirty="0" smtClean="0">
                <a:latin typeface="Optima"/>
                <a:cs typeface="Optima"/>
              </a:rPr>
              <a:t>What is the repeated grammatical pattern in the quote?</a:t>
            </a:r>
          </a:p>
          <a:p>
            <a:pPr marL="0" indent="0" algn="ctr">
              <a:buNone/>
            </a:pPr>
            <a:r>
              <a:rPr lang="en-US" sz="2400" b="1" dirty="0" smtClean="0">
                <a:latin typeface="Optima"/>
                <a:cs typeface="Optima"/>
              </a:rPr>
              <a:t>What are the opposite ideas in the quote?</a:t>
            </a:r>
          </a:p>
          <a:p>
            <a:pPr marL="0" indent="0" algn="ctr">
              <a:buNone/>
            </a:pPr>
            <a:r>
              <a:rPr lang="en-US" sz="2400" b="1" dirty="0" smtClean="0">
                <a:latin typeface="Optima"/>
                <a:cs typeface="Optima"/>
              </a:rPr>
              <a:t>What is the rhetorical affect of these devices upon the subject of the sentence?</a:t>
            </a:r>
          </a:p>
        </p:txBody>
      </p:sp>
    </p:spTree>
    <p:extLst>
      <p:ext uri="{BB962C8B-B14F-4D97-AF65-F5344CB8AC3E}">
        <p14:creationId xmlns:p14="http://schemas.microsoft.com/office/powerpoint/2010/main" val="339542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a:ln w="25400">
            <a:solidFill>
              <a:schemeClr val="tx1"/>
            </a:solidFill>
            <a:prstDash val="dash"/>
          </a:ln>
        </p:spPr>
        <p:txBody>
          <a:bodyPr>
            <a:normAutofit/>
          </a:bodyPr>
          <a:lstStyle/>
          <a:p>
            <a:r>
              <a:rPr lang="en-US" sz="6000" dirty="0" smtClean="0">
                <a:latin typeface="Rebel"/>
                <a:cs typeface="Rebel"/>
              </a:rPr>
              <a:t>Sentence #16</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lnSpcReduction="10000"/>
          </a:bodyPr>
          <a:lstStyle/>
          <a:p>
            <a:pPr marL="0" indent="0" algn="ctr">
              <a:buNone/>
            </a:pPr>
            <a:r>
              <a:rPr lang="en-US" dirty="0" smtClean="0">
                <a:latin typeface="VACAMOUS"/>
                <a:cs typeface="VACAMOUS"/>
              </a:rPr>
              <a:t>Mentor Sentence:</a:t>
            </a:r>
          </a:p>
          <a:p>
            <a:pPr marL="0" indent="0" algn="ctr">
              <a:buNone/>
            </a:pPr>
            <a:endParaRPr lang="en-US" sz="1800" dirty="0" smtClean="0">
              <a:latin typeface="VACAMOUS"/>
              <a:cs typeface="VACAMOUS"/>
            </a:endParaRPr>
          </a:p>
          <a:p>
            <a:pPr marL="0" indent="0" algn="ctr">
              <a:buNone/>
            </a:pPr>
            <a:r>
              <a:rPr lang="en-US" sz="3600" dirty="0" smtClean="0">
                <a:latin typeface="American Typewriter"/>
                <a:cs typeface="American Typewriter"/>
              </a:rPr>
              <a:t>“His food was too wet or too dry; he got it too soon or too late; he was too hot or too cold; he had too much hay and not enough grain.”</a:t>
            </a:r>
          </a:p>
          <a:p>
            <a:pPr marL="0" indent="0" algn="ctr">
              <a:buNone/>
            </a:pPr>
            <a:r>
              <a:rPr lang="en-US" sz="2000" i="1" dirty="0" smtClean="0">
                <a:latin typeface="American Typewriter"/>
                <a:cs typeface="American Typewriter"/>
              </a:rPr>
              <a:t>--</a:t>
            </a:r>
            <a:r>
              <a:rPr lang="en-US" sz="2000" dirty="0">
                <a:latin typeface="American Typewriter"/>
                <a:cs typeface="American Typewriter"/>
              </a:rPr>
              <a:t> </a:t>
            </a:r>
            <a:r>
              <a:rPr lang="en-US" sz="2000" i="1" dirty="0" smtClean="0">
                <a:latin typeface="American Typewriter"/>
                <a:cs typeface="American Typewriter"/>
              </a:rPr>
              <a:t>Narrative of Frederick Douglass, an American Slave, </a:t>
            </a:r>
            <a:r>
              <a:rPr lang="en-US" sz="2000" dirty="0" smtClean="0">
                <a:latin typeface="American Typewriter"/>
                <a:cs typeface="American Typewriter"/>
              </a:rPr>
              <a:t>Frederick Douglass</a:t>
            </a: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222662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a:bodyPr>
          <a:lstStyle/>
          <a:p>
            <a:pPr marL="0" indent="0" algn="ctr">
              <a:buNone/>
            </a:pPr>
            <a:r>
              <a:rPr lang="en-US" sz="2800" dirty="0" smtClean="0">
                <a:latin typeface="Marker Felt"/>
                <a:cs typeface="Marker Felt"/>
              </a:rPr>
              <a:t>Parallel Structure (Parallelism)</a:t>
            </a:r>
          </a:p>
          <a:p>
            <a:pPr marL="0" indent="0" algn="ctr">
              <a:buNone/>
            </a:pPr>
            <a:r>
              <a:rPr lang="en-US" sz="2400" dirty="0">
                <a:latin typeface="American Typewriter"/>
                <a:cs typeface="American Typewriter"/>
              </a:rPr>
              <a:t>A repeated grammatical pattern</a:t>
            </a:r>
          </a:p>
          <a:p>
            <a:pPr marL="0" indent="0" algn="ctr">
              <a:buNone/>
            </a:pPr>
            <a:endParaRPr lang="en-US" sz="2400" dirty="0" smtClean="0">
              <a:latin typeface="Boboiboy Newyork Medium"/>
              <a:cs typeface="Boboiboy Newyork Medium"/>
            </a:endParaRPr>
          </a:p>
          <a:p>
            <a:pPr marL="0" indent="0" algn="ctr">
              <a:buNone/>
            </a:pPr>
            <a:r>
              <a:rPr lang="en-US" sz="2800" dirty="0">
                <a:latin typeface="Marker Felt"/>
                <a:cs typeface="Marker Felt"/>
              </a:rPr>
              <a:t>Paradox</a:t>
            </a:r>
          </a:p>
          <a:p>
            <a:pPr marL="0" indent="0" algn="ctr">
              <a:buNone/>
            </a:pPr>
            <a:r>
              <a:rPr lang="en-US" sz="2800" dirty="0">
                <a:latin typeface="American Typewriter"/>
                <a:cs typeface="American Typewriter"/>
              </a:rPr>
              <a:t>A contradictory statement that reveals a truth</a:t>
            </a:r>
          </a:p>
          <a:p>
            <a:pPr marL="0" indent="0" algn="ctr">
              <a:buNone/>
            </a:pPr>
            <a:endParaRPr lang="en-US" sz="2400" dirty="0" smtClean="0">
              <a:latin typeface="Boboiboy Newyork Medium"/>
              <a:cs typeface="Boboiboy Newyork Medium"/>
            </a:endParaRPr>
          </a:p>
          <a:p>
            <a:pPr marL="0" indent="0" algn="ctr">
              <a:buNone/>
            </a:pPr>
            <a:r>
              <a:rPr lang="en-US" sz="2800" dirty="0" smtClean="0">
                <a:latin typeface="Marker Felt"/>
                <a:cs typeface="Marker Felt"/>
              </a:rPr>
              <a:t>Contrast</a:t>
            </a:r>
          </a:p>
          <a:p>
            <a:pPr marL="0" indent="0" algn="ctr">
              <a:buNone/>
            </a:pPr>
            <a:r>
              <a:rPr lang="en-US" sz="2400" dirty="0" smtClean="0">
                <a:latin typeface="American Typewriter"/>
                <a:cs typeface="American Typewriter"/>
              </a:rPr>
              <a:t>Two or more juxtaposed items that are strikingly different</a:t>
            </a:r>
          </a:p>
          <a:p>
            <a:pPr marL="0" indent="0" algn="ctr">
              <a:buNone/>
            </a:pPr>
            <a:endParaRPr lang="en-US" sz="2400" dirty="0">
              <a:latin typeface="American Typewriter"/>
              <a:cs typeface="American Typewriter"/>
            </a:endParaRPr>
          </a:p>
          <a:p>
            <a:pPr marL="0" indent="0" algn="ctr">
              <a:buNone/>
            </a:pPr>
            <a:r>
              <a:rPr lang="en-US" sz="2800" dirty="0">
                <a:latin typeface="Marker Felt"/>
                <a:cs typeface="Marker Felt"/>
              </a:rPr>
              <a:t>Repetition</a:t>
            </a:r>
          </a:p>
          <a:p>
            <a:pPr marL="0" indent="0" algn="ctr">
              <a:buNone/>
            </a:pPr>
            <a:r>
              <a:rPr lang="en-US" sz="2400" dirty="0">
                <a:latin typeface="American Typewriter"/>
                <a:cs typeface="American Typewriter"/>
              </a:rPr>
              <a:t>Repeating key words/ phrases/ structures, etc. for rhetorical effect</a:t>
            </a:r>
          </a:p>
          <a:p>
            <a:pPr marL="0" indent="0" algn="ctr">
              <a:buNone/>
            </a:pPr>
            <a:endParaRPr lang="en-US" sz="2400" dirty="0" smtClean="0">
              <a:latin typeface="American Typewriter"/>
              <a:cs typeface="American Typewriter"/>
            </a:endParaRPr>
          </a:p>
        </p:txBody>
      </p:sp>
    </p:spTree>
    <p:extLst>
      <p:ext uri="{BB962C8B-B14F-4D97-AF65-F5344CB8AC3E}">
        <p14:creationId xmlns:p14="http://schemas.microsoft.com/office/powerpoint/2010/main" val="14111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ssolve">
                                      <p:cBhvr>
                                        <p:cTn id="23" dur="500"/>
                                        <p:tgtEl>
                                          <p:spTgt spid="3">
                                            <p:txEl>
                                              <p:pRg st="9" end="9"/>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dissolv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a:bodyPr>
          <a:lstStyle/>
          <a:p>
            <a:pPr marL="0" indent="0" algn="ctr">
              <a:buNone/>
            </a:pPr>
            <a:r>
              <a:rPr lang="en-US" dirty="0" smtClean="0">
                <a:latin typeface="American Typewriter"/>
                <a:cs typeface="American Typewriter"/>
              </a:rPr>
              <a:t>“</a:t>
            </a:r>
            <a:r>
              <a:rPr lang="en-US" dirty="0">
                <a:latin typeface="American Typewriter"/>
                <a:cs typeface="American Typewriter"/>
              </a:rPr>
              <a:t>His food was too wet or too dry; he got it too soon or too late; he was too hot or too cold; he had too much hay and not enough grain.”</a:t>
            </a:r>
          </a:p>
          <a:p>
            <a:pPr marL="0" indent="0" algn="ctr">
              <a:buNone/>
            </a:pPr>
            <a:r>
              <a:rPr lang="en-US" sz="2000" i="1" dirty="0">
                <a:latin typeface="American Typewriter"/>
                <a:cs typeface="American Typewriter"/>
              </a:rPr>
              <a:t>--</a:t>
            </a:r>
            <a:r>
              <a:rPr lang="en-US" sz="2000" dirty="0">
                <a:latin typeface="American Typewriter"/>
                <a:cs typeface="American Typewriter"/>
              </a:rPr>
              <a:t> </a:t>
            </a:r>
            <a:r>
              <a:rPr lang="en-US" sz="2000" i="1" dirty="0">
                <a:latin typeface="American Typewriter"/>
                <a:cs typeface="American Typewriter"/>
              </a:rPr>
              <a:t>Narrative of Frederick Douglass, an American Slave, </a:t>
            </a:r>
            <a:r>
              <a:rPr lang="en-US" sz="2000" dirty="0">
                <a:latin typeface="American Typewriter"/>
                <a:cs typeface="American Typewriter"/>
              </a:rPr>
              <a:t>Frederick Douglass</a:t>
            </a:r>
          </a:p>
          <a:p>
            <a:pPr marL="0" indent="0" algn="ctr">
              <a:buNone/>
            </a:pPr>
            <a:endParaRPr lang="en-US" sz="2400" dirty="0">
              <a:latin typeface="Boboiboy Newyork Medium"/>
              <a:cs typeface="Boboiboy Newyork Medium"/>
            </a:endParaRPr>
          </a:p>
          <a:p>
            <a:pPr marL="0" indent="0" algn="ctr">
              <a:buNone/>
            </a:pPr>
            <a:r>
              <a:rPr lang="en-US" sz="2400" dirty="0" smtClean="0">
                <a:latin typeface="Boboiboy Newyork Medium"/>
                <a:cs typeface="Boboiboy Newyork Medium"/>
              </a:rPr>
              <a:t>=================================================</a:t>
            </a:r>
            <a:endParaRPr lang="en-US" sz="2400" dirty="0">
              <a:latin typeface="Boboiboy Newyork Medium"/>
              <a:cs typeface="Boboiboy Newyork Medium"/>
            </a:endParaRPr>
          </a:p>
          <a:p>
            <a:pPr marL="0" indent="0" algn="ctr">
              <a:buNone/>
            </a:pPr>
            <a:endParaRPr lang="en-US" sz="2400" b="1" dirty="0" smtClean="0">
              <a:latin typeface="Optima"/>
              <a:cs typeface="Optima"/>
            </a:endParaRPr>
          </a:p>
          <a:p>
            <a:pPr marL="0" indent="0" algn="ctr">
              <a:buNone/>
            </a:pPr>
            <a:r>
              <a:rPr lang="en-US" sz="2400" b="1" dirty="0" smtClean="0">
                <a:latin typeface="Optima"/>
                <a:cs typeface="Optima"/>
              </a:rPr>
              <a:t>What is the repeated grammatical pattern in the quote?</a:t>
            </a:r>
          </a:p>
          <a:p>
            <a:pPr marL="0" indent="0" algn="ctr">
              <a:buNone/>
            </a:pPr>
            <a:r>
              <a:rPr lang="en-US" sz="2400" b="1" dirty="0" smtClean="0">
                <a:latin typeface="Optima"/>
                <a:cs typeface="Optima"/>
              </a:rPr>
              <a:t>What are the opposing ideas in the quote?</a:t>
            </a:r>
          </a:p>
          <a:p>
            <a:pPr marL="0" indent="0" algn="ctr">
              <a:buNone/>
            </a:pPr>
            <a:r>
              <a:rPr lang="en-US" sz="2400" b="1" dirty="0" smtClean="0">
                <a:latin typeface="Optima"/>
                <a:cs typeface="Optima"/>
              </a:rPr>
              <a:t>What is the rhetorical affect of these devices upon the subject?</a:t>
            </a:r>
          </a:p>
        </p:txBody>
      </p:sp>
    </p:spTree>
    <p:extLst>
      <p:ext uri="{BB962C8B-B14F-4D97-AF65-F5344CB8AC3E}">
        <p14:creationId xmlns:p14="http://schemas.microsoft.com/office/powerpoint/2010/main" val="347565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lgn="ctr">
              <a:buNone/>
            </a:pPr>
            <a:r>
              <a:rPr lang="en-US" dirty="0" smtClean="0">
                <a:latin typeface="Marker Felt"/>
                <a:cs typeface="Marker Felt"/>
              </a:rPr>
              <a:t>Let’s get technical– </a:t>
            </a:r>
          </a:p>
          <a:p>
            <a:pPr marL="0" indent="0" algn="ctr">
              <a:buNone/>
            </a:pPr>
            <a:r>
              <a:rPr lang="en-US" dirty="0" smtClean="0">
                <a:latin typeface="American Typewriter"/>
                <a:cs typeface="American Typewriter"/>
              </a:rPr>
              <a:t>Douglass broke a grammar rule!  </a:t>
            </a:r>
          </a:p>
          <a:p>
            <a:pPr marL="0" indent="0" algn="ctr">
              <a:buNone/>
            </a:pPr>
            <a:r>
              <a:rPr lang="en-US" dirty="0" smtClean="0">
                <a:latin typeface="American Typewriter"/>
                <a:cs typeface="American Typewriter"/>
              </a:rPr>
              <a:t>What rule did he break?</a:t>
            </a:r>
          </a:p>
          <a:p>
            <a:pPr marL="0" indent="0" algn="ctr">
              <a:buNone/>
            </a:pPr>
            <a:r>
              <a:rPr lang="en-US" dirty="0" smtClean="0">
                <a:latin typeface="American Typewriter"/>
                <a:cs typeface="American Typewriter"/>
              </a:rPr>
              <a:t>=======================================</a:t>
            </a:r>
            <a:endParaRPr lang="en-US" dirty="0">
              <a:latin typeface="American Typewriter"/>
              <a:cs typeface="American Typewriter"/>
            </a:endParaRPr>
          </a:p>
          <a:p>
            <a:pPr marL="0" indent="0" algn="ctr">
              <a:buNone/>
            </a:pPr>
            <a:endParaRPr lang="en-US" sz="2000" dirty="0" smtClean="0">
              <a:latin typeface="Candara"/>
              <a:cs typeface="Candara"/>
            </a:endParaRPr>
          </a:p>
          <a:p>
            <a:pPr marL="0" indent="0" algn="ctr">
              <a:buNone/>
            </a:pPr>
            <a:r>
              <a:rPr lang="en-US" sz="2000" dirty="0" smtClean="0">
                <a:latin typeface="American Typewriter"/>
                <a:cs typeface="American Typewriter"/>
              </a:rPr>
              <a:t>Douglass created a very long run-on sentence by stringing together independent clauses with semi-colons</a:t>
            </a:r>
            <a:r>
              <a:rPr lang="en-US" sz="2000" dirty="0">
                <a:latin typeface="American Typewriter"/>
                <a:cs typeface="American Typewriter"/>
              </a:rPr>
              <a:t> </a:t>
            </a:r>
            <a:r>
              <a:rPr lang="en-US" sz="2000" dirty="0" smtClean="0">
                <a:latin typeface="American Typewriter"/>
                <a:cs typeface="American Typewriter"/>
              </a:rPr>
              <a:t>instead of creating completely separate sentences.  Douglass wanted us to connect each separate idea and each separate sentence.  </a:t>
            </a:r>
          </a:p>
          <a:p>
            <a:pPr marL="0" indent="0" algn="ctr">
              <a:buNone/>
            </a:pPr>
            <a:r>
              <a:rPr lang="en-US" sz="2000" dirty="0" smtClean="0">
                <a:latin typeface="American Typewriter"/>
                <a:cs typeface="American Typewriter"/>
              </a:rPr>
              <a:t>Creative writing allows us to break rules, but when we write analytical essays, we should try to stick to the rules in most cases.  However, there are cases where we might purposefully break the rules for a rhetorical purpose. </a:t>
            </a:r>
            <a:endParaRPr lang="en-US" sz="2000" dirty="0">
              <a:latin typeface="American Typewriter"/>
              <a:cs typeface="American Typewriter"/>
            </a:endParaRPr>
          </a:p>
        </p:txBody>
      </p:sp>
    </p:spTree>
    <p:extLst>
      <p:ext uri="{BB962C8B-B14F-4D97-AF65-F5344CB8AC3E}">
        <p14:creationId xmlns:p14="http://schemas.microsoft.com/office/powerpoint/2010/main" val="73393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pPr marL="0" indent="0" algn="ctr">
              <a:buNone/>
            </a:pPr>
            <a:endParaRPr lang="en-US" sz="2400" dirty="0" smtClean="0">
              <a:latin typeface="Boboiboy Newyork Medium"/>
              <a:cs typeface="Boboiboy Newyork Medium"/>
            </a:endParaRPr>
          </a:p>
          <a:p>
            <a:pPr marL="0" indent="0" algn="ctr">
              <a:buNone/>
            </a:pPr>
            <a:r>
              <a:rPr lang="en-US" sz="4100" dirty="0">
                <a:latin typeface="American Typewriter"/>
                <a:cs typeface="American Typewriter"/>
              </a:rPr>
              <a:t>“It was the best of times, it was the worst of times, it was </a:t>
            </a:r>
            <a:r>
              <a:rPr lang="en-US" sz="4100" dirty="0" smtClean="0">
                <a:latin typeface="American Typewriter"/>
                <a:cs typeface="American Typewriter"/>
              </a:rPr>
              <a:t>the </a:t>
            </a:r>
            <a:r>
              <a:rPr lang="en-US" sz="4100" dirty="0">
                <a:latin typeface="American Typewriter"/>
                <a:cs typeface="American Typewriter"/>
              </a:rPr>
              <a:t>age of wisdom, it was the age of foolishness, it was the epoch of belief, it was the epoch of incredulity, it was the season of Light, it was the season of Darkness[</a:t>
            </a:r>
            <a:r>
              <a:rPr lang="is-IS" sz="4100" dirty="0">
                <a:latin typeface="American Typewriter"/>
                <a:cs typeface="American Typewriter"/>
              </a:rPr>
              <a:t>…]”</a:t>
            </a:r>
          </a:p>
          <a:p>
            <a:pPr marL="0" indent="0" algn="ctr">
              <a:buNone/>
            </a:pPr>
            <a:r>
              <a:rPr lang="en-US" sz="2300" i="1" dirty="0">
                <a:latin typeface="American Typewriter"/>
                <a:cs typeface="American Typewriter"/>
              </a:rPr>
              <a:t>A Tale of Two Cities </a:t>
            </a:r>
            <a:r>
              <a:rPr lang="en-US" sz="2300" dirty="0">
                <a:latin typeface="American Typewriter"/>
                <a:cs typeface="American Typewriter"/>
              </a:rPr>
              <a:t>– Charles Dickens</a:t>
            </a:r>
            <a:endParaRPr lang="en-US" sz="2300" i="1" dirty="0">
              <a:latin typeface="American Typewriter"/>
              <a:cs typeface="American Typewriter"/>
            </a:endParaRP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3300" dirty="0" smtClean="0">
              <a:latin typeface="Noteworthy Bold"/>
              <a:cs typeface="Noteworthy Bold"/>
            </a:endParaRPr>
          </a:p>
          <a:p>
            <a:pPr marL="0" indent="0" algn="ctr">
              <a:buNone/>
            </a:pPr>
            <a:r>
              <a:rPr lang="en-US" sz="3600" b="1" dirty="0" smtClean="0">
                <a:latin typeface="Optima"/>
                <a:cs typeface="Optima"/>
              </a:rPr>
              <a:t>What is the repeated grammatical pattern that Dickens uses?  </a:t>
            </a:r>
          </a:p>
          <a:p>
            <a:pPr marL="0" indent="0" algn="ctr">
              <a:buNone/>
            </a:pPr>
            <a:r>
              <a:rPr lang="en-US" sz="3600" b="1" dirty="0" smtClean="0">
                <a:latin typeface="Optima"/>
                <a:cs typeface="Optima"/>
              </a:rPr>
              <a:t>What opposites does he use?  </a:t>
            </a:r>
          </a:p>
          <a:p>
            <a:pPr marL="0" indent="0" algn="ctr">
              <a:buNone/>
            </a:pPr>
            <a:r>
              <a:rPr lang="en-US" sz="3600" b="1" dirty="0" smtClean="0">
                <a:latin typeface="Optima"/>
                <a:cs typeface="Optima"/>
              </a:rPr>
              <a:t>What does he repeat at the beginning of each clause?</a:t>
            </a:r>
          </a:p>
          <a:p>
            <a:pPr marL="0" indent="0" algn="ctr">
              <a:buNone/>
            </a:pPr>
            <a:r>
              <a:rPr lang="en-US" sz="3600" b="1" dirty="0" smtClean="0">
                <a:latin typeface="Optima"/>
                <a:cs typeface="Optima"/>
              </a:rPr>
              <a:t>What is the rhetorical effect of these devices?</a:t>
            </a:r>
          </a:p>
          <a:p>
            <a:pPr marL="0" indent="0" algn="ctr">
              <a:buNone/>
            </a:pPr>
            <a:endParaRPr lang="en-US" sz="3300" b="1" dirty="0">
              <a:latin typeface="Optima"/>
              <a:cs typeface="Optima"/>
            </a:endParaRPr>
          </a:p>
        </p:txBody>
      </p:sp>
    </p:spTree>
    <p:extLst>
      <p:ext uri="{BB962C8B-B14F-4D97-AF65-F5344CB8AC3E}">
        <p14:creationId xmlns:p14="http://schemas.microsoft.com/office/powerpoint/2010/main" val="411043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25400">
            <a:solidFill>
              <a:schemeClr val="tx1"/>
            </a:solidFill>
            <a:prstDash val="dash"/>
          </a:ln>
        </p:spPr>
        <p:txBody>
          <a:bodyPr>
            <a:normAutofit/>
          </a:bodyPr>
          <a:lstStyle/>
          <a:p>
            <a:r>
              <a:rPr lang="en-US" sz="6000" dirty="0" smtClean="0">
                <a:latin typeface="Rebel"/>
                <a:cs typeface="Rebel"/>
              </a:rPr>
              <a:t>Sentence #17</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800" dirty="0" smtClean="0">
              <a:latin typeface="VACAMOUS"/>
              <a:cs typeface="VACAMOUS"/>
            </a:endParaRPr>
          </a:p>
          <a:p>
            <a:pPr marL="0" indent="0" algn="ctr">
              <a:buNone/>
            </a:pPr>
            <a:r>
              <a:rPr lang="en-US" sz="3600" dirty="0" smtClean="0">
                <a:latin typeface="American Typewriter"/>
                <a:cs typeface="American Typewriter"/>
              </a:rPr>
              <a:t>“Go ask his name: if he be married.  My grave is like to be my wedding bed.”</a:t>
            </a:r>
          </a:p>
          <a:p>
            <a:pPr marL="0" indent="0" algn="ctr">
              <a:buNone/>
            </a:pPr>
            <a:r>
              <a:rPr lang="en-US" sz="2000" i="1" dirty="0" smtClean="0">
                <a:latin typeface="American Typewriter"/>
                <a:cs typeface="American Typewriter"/>
              </a:rPr>
              <a:t>--</a:t>
            </a:r>
            <a:r>
              <a:rPr lang="en-US" sz="2000" dirty="0">
                <a:latin typeface="American Typewriter"/>
                <a:cs typeface="American Typewriter"/>
              </a:rPr>
              <a:t> </a:t>
            </a:r>
            <a:r>
              <a:rPr lang="en-US" sz="2000" i="1" dirty="0" smtClean="0">
                <a:latin typeface="American Typewriter"/>
                <a:cs typeface="American Typewriter"/>
              </a:rPr>
              <a:t>Romeo and Juliet, </a:t>
            </a:r>
            <a:r>
              <a:rPr lang="en-US" sz="2000" dirty="0" smtClean="0">
                <a:latin typeface="American Typewriter"/>
                <a:cs typeface="American Typewriter"/>
              </a:rPr>
              <a:t>William Shakespeare</a:t>
            </a:r>
            <a:r>
              <a:rPr lang="en-US" sz="2000" i="1" dirty="0" smtClean="0">
                <a:latin typeface="American Typewriter"/>
                <a:cs typeface="American Typewriter"/>
              </a:rPr>
              <a:t> </a:t>
            </a: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196610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lgn="ctr">
              <a:buNone/>
            </a:pPr>
            <a:r>
              <a:rPr lang="en-US" sz="2800" dirty="0">
                <a:latin typeface="Marker Felt"/>
                <a:cs typeface="Marker Felt"/>
              </a:rPr>
              <a:t>Simile</a:t>
            </a:r>
          </a:p>
          <a:p>
            <a:pPr marL="0" indent="0" algn="ctr">
              <a:buNone/>
            </a:pPr>
            <a:r>
              <a:rPr lang="en-US" sz="2800" dirty="0">
                <a:latin typeface="American Typewriter"/>
                <a:cs typeface="American Typewriter"/>
              </a:rPr>
              <a:t>A comparison using “like” or “as”</a:t>
            </a:r>
          </a:p>
          <a:p>
            <a:pPr marL="0" indent="0" algn="ctr">
              <a:buNone/>
            </a:pPr>
            <a:endParaRPr lang="en-US" sz="2400" dirty="0" smtClean="0">
              <a:latin typeface="Boboiboy Newyork Medium"/>
              <a:cs typeface="Boboiboy Newyork Medium"/>
            </a:endParaRPr>
          </a:p>
          <a:p>
            <a:pPr marL="0" indent="0" algn="ctr">
              <a:buNone/>
            </a:pPr>
            <a:r>
              <a:rPr lang="en-US" sz="2800" dirty="0" smtClean="0">
                <a:latin typeface="Marker Felt"/>
                <a:cs typeface="Marker Felt"/>
              </a:rPr>
              <a:t>Contrast</a:t>
            </a:r>
          </a:p>
          <a:p>
            <a:pPr marL="0" indent="0" algn="ctr">
              <a:buNone/>
            </a:pPr>
            <a:r>
              <a:rPr lang="en-US" sz="2400" dirty="0" smtClean="0">
                <a:latin typeface="American Typewriter"/>
                <a:cs typeface="American Typewriter"/>
              </a:rPr>
              <a:t>Two or more juxtaposed items that are strikingly different</a:t>
            </a:r>
          </a:p>
          <a:p>
            <a:pPr marL="0" indent="0" algn="ctr">
              <a:buNone/>
            </a:pPr>
            <a:endParaRPr lang="en-US" sz="2400" dirty="0">
              <a:latin typeface="American Typewriter"/>
              <a:cs typeface="American Typewriter"/>
            </a:endParaRPr>
          </a:p>
          <a:p>
            <a:pPr marL="0" indent="0" algn="ctr">
              <a:buNone/>
            </a:pPr>
            <a:r>
              <a:rPr lang="en-US" sz="2800" dirty="0" smtClean="0">
                <a:latin typeface="Marker Felt"/>
                <a:cs typeface="Marker Felt"/>
              </a:rPr>
              <a:t>Irony- Two Ways</a:t>
            </a:r>
            <a:endParaRPr lang="en-US" sz="2800" dirty="0">
              <a:latin typeface="Marker Felt"/>
              <a:cs typeface="Marker Felt"/>
            </a:endParaRPr>
          </a:p>
          <a:p>
            <a:pPr marL="0" indent="0" algn="ctr">
              <a:buNone/>
            </a:pPr>
            <a:r>
              <a:rPr lang="en-US" sz="2400" dirty="0" smtClean="0">
                <a:latin typeface="American Typewriter"/>
                <a:cs typeface="American Typewriter"/>
              </a:rPr>
              <a:t>It is situational irony that a wedding bed would also simultaneously be a deathbed.</a:t>
            </a:r>
          </a:p>
          <a:p>
            <a:pPr marL="0" indent="0" algn="ctr">
              <a:buNone/>
            </a:pPr>
            <a:r>
              <a:rPr lang="en-US" sz="2400" dirty="0" smtClean="0">
                <a:latin typeface="American Typewriter"/>
                <a:cs typeface="American Typewriter"/>
              </a:rPr>
              <a:t>It is dramatic irony that the audience knows Juliet will die while she does not yet know.</a:t>
            </a:r>
            <a:endParaRPr lang="en-US" sz="2400" dirty="0">
              <a:latin typeface="American Typewriter"/>
              <a:cs typeface="American Typewriter"/>
            </a:endParaRPr>
          </a:p>
          <a:p>
            <a:pPr marL="0" indent="0" algn="ctr">
              <a:buNone/>
            </a:pPr>
            <a:endParaRPr lang="en-US" sz="2400" dirty="0" smtClean="0">
              <a:latin typeface="American Typewriter"/>
              <a:cs typeface="American Typewriter"/>
            </a:endParaRPr>
          </a:p>
          <a:p>
            <a:pPr marL="0" indent="0" algn="ctr">
              <a:buNone/>
            </a:pPr>
            <a:endParaRPr lang="en-US" sz="2400" dirty="0" smtClean="0">
              <a:latin typeface="American Typewriter"/>
              <a:cs typeface="American Typewriter"/>
            </a:endParaRPr>
          </a:p>
          <a:p>
            <a:pPr marL="0" indent="0" algn="ctr">
              <a:buNone/>
            </a:pPr>
            <a:endParaRPr lang="en-US" sz="2400" dirty="0" smtClean="0">
              <a:latin typeface="American Typewriter"/>
              <a:cs typeface="American Typewriter"/>
            </a:endParaRPr>
          </a:p>
        </p:txBody>
      </p:sp>
    </p:spTree>
    <p:extLst>
      <p:ext uri="{BB962C8B-B14F-4D97-AF65-F5344CB8AC3E}">
        <p14:creationId xmlns:p14="http://schemas.microsoft.com/office/powerpoint/2010/main" val="114633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dissolv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endParaRPr lang="en-US" sz="2400" dirty="0" smtClean="0">
              <a:latin typeface="American Typewriter"/>
              <a:cs typeface="American Typewriter"/>
            </a:endParaRPr>
          </a:p>
          <a:p>
            <a:pPr marL="0" indent="0" algn="ctr">
              <a:buNone/>
            </a:pPr>
            <a:r>
              <a:rPr lang="en-US" dirty="0">
                <a:latin typeface="American Typewriter"/>
                <a:cs typeface="American Typewriter"/>
              </a:rPr>
              <a:t>“Go ask his name: if he be married.  My</a:t>
            </a:r>
          </a:p>
          <a:p>
            <a:pPr marL="0" indent="0" algn="ctr">
              <a:buNone/>
            </a:pPr>
            <a:r>
              <a:rPr lang="en-US" dirty="0">
                <a:latin typeface="American Typewriter"/>
                <a:cs typeface="American Typewriter"/>
              </a:rPr>
              <a:t> grave is like to be my wedding bed.”</a:t>
            </a:r>
          </a:p>
          <a:p>
            <a:pPr marL="0" indent="0" algn="ctr">
              <a:buNone/>
            </a:pPr>
            <a:r>
              <a:rPr lang="en-US" sz="1600" i="1" dirty="0">
                <a:latin typeface="American Typewriter"/>
                <a:cs typeface="American Typewriter"/>
              </a:rPr>
              <a:t>--</a:t>
            </a:r>
            <a:r>
              <a:rPr lang="en-US" sz="1600" dirty="0">
                <a:latin typeface="American Typewriter"/>
                <a:cs typeface="American Typewriter"/>
              </a:rPr>
              <a:t> </a:t>
            </a:r>
            <a:r>
              <a:rPr lang="en-US" sz="1600" i="1" dirty="0">
                <a:latin typeface="American Typewriter"/>
                <a:cs typeface="American Typewriter"/>
              </a:rPr>
              <a:t>Romeo and Juliet, </a:t>
            </a:r>
            <a:r>
              <a:rPr lang="en-US" sz="1600" dirty="0">
                <a:latin typeface="American Typewriter"/>
                <a:cs typeface="American Typewriter"/>
              </a:rPr>
              <a:t>William Shakespeare</a:t>
            </a:r>
            <a:r>
              <a:rPr lang="en-US" sz="1600" i="1" dirty="0">
                <a:latin typeface="American Typewriter"/>
                <a:cs typeface="American Typewriter"/>
              </a:rPr>
              <a:t> </a:t>
            </a:r>
            <a:endParaRPr lang="en-US" sz="2400" dirty="0">
              <a:latin typeface="American Typewriter"/>
              <a:cs typeface="American Typewriter"/>
            </a:endParaRPr>
          </a:p>
          <a:p>
            <a:pPr marL="0" indent="0" algn="ctr">
              <a:buNone/>
            </a:pPr>
            <a:endParaRPr lang="en-US" sz="2400" dirty="0" smtClean="0">
              <a:latin typeface="American Typewriter"/>
              <a:cs typeface="American Typewriter"/>
            </a:endParaRPr>
          </a:p>
          <a:p>
            <a:pPr marL="0" indent="0" algn="ctr">
              <a:buNone/>
            </a:pPr>
            <a:r>
              <a:rPr lang="en-US" sz="2400" dirty="0" smtClean="0">
                <a:latin typeface="American Typewriter"/>
                <a:cs typeface="American Typewriter"/>
              </a:rPr>
              <a:t>====================================================</a:t>
            </a:r>
          </a:p>
          <a:p>
            <a:pPr marL="0" indent="0" algn="ctr">
              <a:buNone/>
            </a:pPr>
            <a:endParaRPr lang="en-US" sz="2400" dirty="0">
              <a:latin typeface="American Typewriter"/>
              <a:cs typeface="American Typewriter"/>
            </a:endParaRPr>
          </a:p>
          <a:p>
            <a:pPr marL="0" indent="0" algn="ctr">
              <a:buNone/>
            </a:pPr>
            <a:r>
              <a:rPr lang="en-US" sz="2800" b="1" dirty="0" smtClean="0">
                <a:latin typeface="Optima"/>
                <a:cs typeface="Optima"/>
              </a:rPr>
              <a:t>What is the simile used in the quote?</a:t>
            </a:r>
          </a:p>
          <a:p>
            <a:pPr marL="0" indent="0" algn="ctr">
              <a:buNone/>
            </a:pPr>
            <a:r>
              <a:rPr lang="en-US" sz="2800" b="1" dirty="0" smtClean="0">
                <a:latin typeface="Optima"/>
                <a:cs typeface="Optima"/>
              </a:rPr>
              <a:t>How does the simile create irony and contrast?</a:t>
            </a:r>
          </a:p>
          <a:p>
            <a:pPr marL="0" indent="0" algn="ctr">
              <a:buNone/>
            </a:pPr>
            <a:endParaRPr lang="en-US" sz="2400" dirty="0" smtClean="0">
              <a:latin typeface="American Typewriter"/>
              <a:cs typeface="American Typewriter"/>
            </a:endParaRPr>
          </a:p>
        </p:txBody>
      </p:sp>
    </p:spTree>
    <p:extLst>
      <p:ext uri="{BB962C8B-B14F-4D97-AF65-F5344CB8AC3E}">
        <p14:creationId xmlns:p14="http://schemas.microsoft.com/office/powerpoint/2010/main" val="376186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6D4B"/>
          </a:solidFill>
          <a:ln w="25400">
            <a:solidFill>
              <a:schemeClr val="tx1"/>
            </a:solidFill>
            <a:prstDash val="dash"/>
          </a:ln>
        </p:spPr>
        <p:txBody>
          <a:bodyPr>
            <a:normAutofit/>
          </a:bodyPr>
          <a:lstStyle/>
          <a:p>
            <a:r>
              <a:rPr lang="en-US" sz="6000" dirty="0" smtClean="0">
                <a:latin typeface="Rebel"/>
                <a:cs typeface="Rebel"/>
              </a:rPr>
              <a:t>Sentence #18</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300" dirty="0" smtClean="0">
              <a:latin typeface="VACAMOUS"/>
              <a:cs typeface="VACAMOUS"/>
            </a:endParaRPr>
          </a:p>
          <a:p>
            <a:pPr marL="0" indent="0" algn="ctr">
              <a:buNone/>
            </a:pPr>
            <a:r>
              <a:rPr lang="en-US" sz="2800" dirty="0" smtClean="0">
                <a:latin typeface="American Typewriter"/>
                <a:cs typeface="American Typewriter"/>
              </a:rPr>
              <a:t>“I would have given anything for the power to soothe her frail soul, tormenting itself in its invincible ignorance like a small bird beating about the cruel wires of a cage.”</a:t>
            </a:r>
          </a:p>
          <a:p>
            <a:pPr marL="0" indent="0" algn="ctr">
              <a:buNone/>
            </a:pPr>
            <a:r>
              <a:rPr lang="en-US" sz="2000" i="1" dirty="0" smtClean="0">
                <a:latin typeface="American Typewriter"/>
                <a:cs typeface="American Typewriter"/>
              </a:rPr>
              <a:t>--</a:t>
            </a:r>
            <a:r>
              <a:rPr lang="en-US" sz="2000" dirty="0">
                <a:latin typeface="American Typewriter"/>
                <a:cs typeface="American Typewriter"/>
              </a:rPr>
              <a:t> </a:t>
            </a:r>
            <a:r>
              <a:rPr lang="en-US" sz="2000" i="1" dirty="0" smtClean="0">
                <a:latin typeface="American Typewriter"/>
                <a:cs typeface="American Typewriter"/>
              </a:rPr>
              <a:t>Lord Jim, </a:t>
            </a:r>
            <a:r>
              <a:rPr lang="en-US" sz="2000" dirty="0" smtClean="0">
                <a:latin typeface="American Typewriter"/>
                <a:cs typeface="American Typewriter"/>
              </a:rPr>
              <a:t>Joseph Conrad</a:t>
            </a:r>
          </a:p>
          <a:p>
            <a:pPr marL="0" indent="0" algn="ctr">
              <a:buNone/>
            </a:pP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133548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6D4B"/>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sz="2800" dirty="0">
                <a:latin typeface="Marker Felt"/>
                <a:cs typeface="Marker Felt"/>
              </a:rPr>
              <a:t>Simile</a:t>
            </a:r>
          </a:p>
          <a:p>
            <a:pPr marL="0" indent="0" algn="ctr">
              <a:buNone/>
            </a:pPr>
            <a:r>
              <a:rPr lang="en-US" sz="2800" dirty="0">
                <a:latin typeface="American Typewriter"/>
                <a:cs typeface="American Typewriter"/>
              </a:rPr>
              <a:t>A comparison using “like” or “as”</a:t>
            </a:r>
          </a:p>
          <a:p>
            <a:pPr marL="0" indent="0" algn="ctr">
              <a:buNone/>
            </a:pPr>
            <a:endParaRPr lang="en-US" sz="2400" dirty="0" smtClean="0">
              <a:latin typeface="Boboiboy Newyork Medium"/>
              <a:cs typeface="Boboiboy Newyork Medium"/>
            </a:endParaRPr>
          </a:p>
          <a:p>
            <a:pPr marL="0" indent="0" algn="ctr">
              <a:buNone/>
            </a:pPr>
            <a:r>
              <a:rPr lang="en-US" sz="2800" dirty="0" smtClean="0">
                <a:latin typeface="Marker Felt"/>
                <a:cs typeface="Marker Felt"/>
              </a:rPr>
              <a:t>Analogy</a:t>
            </a:r>
          </a:p>
          <a:p>
            <a:pPr marL="0" indent="0" algn="ctr">
              <a:buNone/>
            </a:pPr>
            <a:r>
              <a:rPr lang="en-US" sz="2400" dirty="0" smtClean="0">
                <a:latin typeface="American Typewriter"/>
                <a:cs typeface="American Typewriter"/>
              </a:rPr>
              <a:t>A type of comparison like a simile or metaphor, but it compares something to a similar situation or relationship in order to explain or clarify the point</a:t>
            </a:r>
          </a:p>
          <a:p>
            <a:pPr marL="0" indent="0" algn="ctr">
              <a:buNone/>
            </a:pPr>
            <a:endParaRPr lang="en-US" sz="2400" dirty="0" smtClean="0">
              <a:latin typeface="American Typewriter"/>
              <a:cs typeface="American Typewriter"/>
            </a:endParaRPr>
          </a:p>
          <a:p>
            <a:pPr marL="0" indent="0" algn="ctr">
              <a:buNone/>
            </a:pPr>
            <a:r>
              <a:rPr lang="en-US" sz="2800" dirty="0" smtClean="0">
                <a:latin typeface="Marker Felt"/>
                <a:cs typeface="Marker Felt"/>
              </a:rPr>
              <a:t>Assonance</a:t>
            </a:r>
            <a:endParaRPr lang="en-US" sz="2400" dirty="0">
              <a:latin typeface="Marker Felt"/>
              <a:cs typeface="Marker Felt"/>
            </a:endParaRPr>
          </a:p>
          <a:p>
            <a:pPr marL="0" indent="0" algn="ctr">
              <a:buNone/>
            </a:pPr>
            <a:r>
              <a:rPr lang="en-US" sz="2400" dirty="0" smtClean="0">
                <a:latin typeface="American Typewriter"/>
                <a:cs typeface="American Typewriter"/>
              </a:rPr>
              <a:t>The repetition of vowel sounds in nearby words and phrases</a:t>
            </a:r>
          </a:p>
          <a:p>
            <a:pPr marL="0" indent="0" algn="ctr">
              <a:buNone/>
            </a:pPr>
            <a:endParaRPr lang="en-US" sz="2400" dirty="0">
              <a:latin typeface="American Typewriter"/>
              <a:cs typeface="American Typewriter"/>
            </a:endParaRPr>
          </a:p>
          <a:p>
            <a:pPr marL="0" indent="0" algn="ctr">
              <a:buNone/>
            </a:pPr>
            <a:r>
              <a:rPr lang="en-US" sz="2600" dirty="0">
                <a:latin typeface="Marker Felt"/>
                <a:cs typeface="Marker Felt"/>
              </a:rPr>
              <a:t>Alliteration</a:t>
            </a:r>
            <a:endParaRPr lang="en-US" sz="2000" dirty="0">
              <a:latin typeface="Marker Felt"/>
              <a:cs typeface="Marker Felt"/>
            </a:endParaRPr>
          </a:p>
          <a:p>
            <a:pPr marL="0" indent="0" algn="ctr">
              <a:buNone/>
            </a:pPr>
            <a:r>
              <a:rPr lang="en-US" sz="2400" dirty="0">
                <a:latin typeface="American Typewriter"/>
                <a:cs typeface="American Typewriter"/>
              </a:rPr>
              <a:t>Repetition of the same sounds at the beginning of adjacent or closely </a:t>
            </a:r>
            <a:r>
              <a:rPr lang="en-US" sz="2400" dirty="0" smtClean="0">
                <a:latin typeface="American Typewriter"/>
                <a:cs typeface="American Typewriter"/>
              </a:rPr>
              <a:t>connected </a:t>
            </a:r>
            <a:r>
              <a:rPr lang="en-US" sz="2400" dirty="0">
                <a:latin typeface="American Typewriter"/>
                <a:cs typeface="American Typewriter"/>
              </a:rPr>
              <a:t>words</a:t>
            </a:r>
          </a:p>
          <a:p>
            <a:pPr marL="0" indent="0" algn="ctr">
              <a:buNone/>
            </a:pPr>
            <a:endParaRPr lang="en-US" sz="2400" dirty="0" smtClean="0">
              <a:latin typeface="American Typewriter"/>
              <a:cs typeface="American Typewriter"/>
            </a:endParaRPr>
          </a:p>
          <a:p>
            <a:pPr marL="0" indent="0" algn="ctr">
              <a:buNone/>
            </a:pPr>
            <a:endParaRPr lang="en-US" sz="2400" dirty="0">
              <a:latin typeface="American Typewriter"/>
              <a:cs typeface="American Typewriter"/>
            </a:endParaRPr>
          </a:p>
          <a:p>
            <a:pPr marL="0" indent="0" algn="ctr">
              <a:buNone/>
            </a:pPr>
            <a:endParaRPr lang="en-US" sz="2400" dirty="0">
              <a:latin typeface="American Typewriter"/>
              <a:cs typeface="American Typewriter"/>
            </a:endParaRPr>
          </a:p>
          <a:p>
            <a:pPr marL="0" indent="0" algn="ctr">
              <a:buNone/>
            </a:pPr>
            <a:endParaRPr lang="en-US" sz="2400" dirty="0" smtClean="0">
              <a:latin typeface="American Typewriter"/>
              <a:cs typeface="American Typewriter"/>
            </a:endParaRPr>
          </a:p>
          <a:p>
            <a:pPr marL="0" indent="0" algn="ctr">
              <a:buNone/>
            </a:pPr>
            <a:endParaRPr lang="en-US" sz="2400" dirty="0" smtClean="0">
              <a:latin typeface="American Typewriter"/>
              <a:cs typeface="American Typewriter"/>
            </a:endParaRPr>
          </a:p>
        </p:txBody>
      </p:sp>
    </p:spTree>
    <p:extLst>
      <p:ext uri="{BB962C8B-B14F-4D97-AF65-F5344CB8AC3E}">
        <p14:creationId xmlns:p14="http://schemas.microsoft.com/office/powerpoint/2010/main" val="424741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ssolve">
                                      <p:cBhvr>
                                        <p:cTn id="23" dur="500"/>
                                        <p:tgtEl>
                                          <p:spTgt spid="3">
                                            <p:txEl>
                                              <p:pRg st="9" end="9"/>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dissolv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6D4B"/>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dirty="0">
                <a:latin typeface="American Typewriter"/>
                <a:cs typeface="American Typewriter"/>
              </a:rPr>
              <a:t>“I would have given anything for the power to soothe her frail soul, tormenting itself in its invincible ignorance like a small bird beating about the cruel wires of a cage.”</a:t>
            </a:r>
          </a:p>
          <a:p>
            <a:pPr marL="0" indent="0" algn="ctr">
              <a:buNone/>
            </a:pPr>
            <a:r>
              <a:rPr lang="en-US" sz="2000" i="1" dirty="0">
                <a:latin typeface="American Typewriter"/>
                <a:cs typeface="American Typewriter"/>
              </a:rPr>
              <a:t>--</a:t>
            </a:r>
            <a:r>
              <a:rPr lang="en-US" sz="2000" dirty="0">
                <a:latin typeface="American Typewriter"/>
                <a:cs typeface="American Typewriter"/>
              </a:rPr>
              <a:t> </a:t>
            </a:r>
            <a:r>
              <a:rPr lang="en-US" sz="2000" i="1" dirty="0">
                <a:latin typeface="American Typewriter"/>
                <a:cs typeface="American Typewriter"/>
              </a:rPr>
              <a:t>Lord Jim, </a:t>
            </a:r>
            <a:r>
              <a:rPr lang="en-US" sz="2000" dirty="0">
                <a:latin typeface="American Typewriter"/>
                <a:cs typeface="American Typewriter"/>
              </a:rPr>
              <a:t>Joseph Conrad</a:t>
            </a:r>
          </a:p>
          <a:p>
            <a:pPr marL="0" indent="0" algn="ctr">
              <a:buNone/>
            </a:pPr>
            <a:endParaRPr lang="en-US" sz="2400" dirty="0">
              <a:latin typeface="Boboiboy Newyork Medium"/>
              <a:cs typeface="Boboiboy Newyork Medium"/>
            </a:endParaRPr>
          </a:p>
          <a:p>
            <a:pPr marL="0" indent="0" algn="ctr">
              <a:buNone/>
            </a:pPr>
            <a:r>
              <a:rPr lang="en-US" sz="2400" dirty="0" smtClean="0">
                <a:latin typeface="Boboiboy Newyork Medium"/>
                <a:cs typeface="Boboiboy Newyork Medium"/>
              </a:rPr>
              <a:t>=====================================================</a:t>
            </a:r>
            <a:endParaRPr lang="en-US" sz="2400" dirty="0">
              <a:latin typeface="Boboiboy Newyork Medium"/>
              <a:cs typeface="Boboiboy Newyork Medium"/>
            </a:endParaRPr>
          </a:p>
          <a:p>
            <a:pPr marL="0" indent="0" algn="ctr">
              <a:buNone/>
            </a:pPr>
            <a:endParaRPr lang="en-US" sz="2400" b="1" dirty="0" smtClean="0">
              <a:latin typeface="Optima"/>
              <a:cs typeface="Optima"/>
            </a:endParaRPr>
          </a:p>
          <a:p>
            <a:pPr marL="0" indent="0" algn="ctr">
              <a:buNone/>
            </a:pPr>
            <a:r>
              <a:rPr lang="en-US" sz="3000" b="1" dirty="0" smtClean="0">
                <a:latin typeface="Optima"/>
                <a:cs typeface="Optima"/>
              </a:rPr>
              <a:t>What is being compared in the quote by Conrad?</a:t>
            </a:r>
          </a:p>
          <a:p>
            <a:pPr marL="0" indent="0" algn="ctr">
              <a:buNone/>
            </a:pPr>
            <a:r>
              <a:rPr lang="en-US" sz="3000" b="1" dirty="0" smtClean="0">
                <a:latin typeface="Optima"/>
                <a:cs typeface="Optima"/>
              </a:rPr>
              <a:t>What are the repeated vowel sounds and consonant sounds in the quote?</a:t>
            </a:r>
          </a:p>
          <a:p>
            <a:pPr marL="0" indent="0" algn="ctr">
              <a:buNone/>
            </a:pPr>
            <a:r>
              <a:rPr lang="en-US" sz="3000" b="1" dirty="0" smtClean="0">
                <a:latin typeface="Optima"/>
                <a:cs typeface="Optima"/>
              </a:rPr>
              <a:t>What is the rhetorical affect of these devices upon the subject?</a:t>
            </a:r>
          </a:p>
        </p:txBody>
      </p:sp>
    </p:spTree>
    <p:extLst>
      <p:ext uri="{BB962C8B-B14F-4D97-AF65-F5344CB8AC3E}">
        <p14:creationId xmlns:p14="http://schemas.microsoft.com/office/powerpoint/2010/main" val="407941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w="25400">
            <a:solidFill>
              <a:schemeClr val="tx1"/>
            </a:solidFill>
            <a:prstDash val="dash"/>
          </a:ln>
        </p:spPr>
        <p:txBody>
          <a:bodyPr>
            <a:normAutofit/>
          </a:bodyPr>
          <a:lstStyle/>
          <a:p>
            <a:r>
              <a:rPr lang="en-US" sz="6000" dirty="0" smtClean="0">
                <a:latin typeface="Rebel"/>
                <a:cs typeface="Rebel"/>
              </a:rPr>
              <a:t>Sentence #20</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300" dirty="0" smtClean="0">
              <a:latin typeface="VACAMOUS"/>
              <a:cs typeface="VACAMOUS"/>
            </a:endParaRPr>
          </a:p>
          <a:p>
            <a:pPr marL="0" indent="0" algn="ctr">
              <a:buNone/>
            </a:pPr>
            <a:r>
              <a:rPr lang="en-US" sz="4400" dirty="0" smtClean="0">
                <a:latin typeface="American Typewriter"/>
                <a:cs typeface="American Typewriter"/>
              </a:rPr>
              <a:t>“Take thy face hence.”</a:t>
            </a:r>
          </a:p>
          <a:p>
            <a:pPr marL="0" indent="0" algn="ctr">
              <a:buNone/>
            </a:pPr>
            <a:r>
              <a:rPr lang="en-US" sz="2000" i="1" dirty="0" smtClean="0">
                <a:latin typeface="American Typewriter"/>
                <a:cs typeface="American Typewriter"/>
              </a:rPr>
              <a:t>--</a:t>
            </a:r>
            <a:r>
              <a:rPr lang="en-US" sz="2000" dirty="0">
                <a:latin typeface="American Typewriter"/>
                <a:cs typeface="American Typewriter"/>
              </a:rPr>
              <a:t> </a:t>
            </a:r>
            <a:r>
              <a:rPr lang="en-US" sz="2000" i="1" dirty="0" smtClean="0">
                <a:latin typeface="American Typewriter"/>
                <a:cs typeface="American Typewriter"/>
              </a:rPr>
              <a:t>Macbeth, </a:t>
            </a:r>
            <a:r>
              <a:rPr lang="en-US" sz="2000" dirty="0" smtClean="0">
                <a:latin typeface="American Typewriter"/>
                <a:cs typeface="American Typewriter"/>
              </a:rPr>
              <a:t>William Shakespeare</a:t>
            </a:r>
          </a:p>
          <a:p>
            <a:pPr marL="0" indent="0" algn="ctr">
              <a:buNone/>
            </a:pP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341407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lgn="ctr">
              <a:buNone/>
            </a:pPr>
            <a:r>
              <a:rPr lang="en-US" dirty="0" smtClean="0">
                <a:latin typeface="Marker Felt"/>
                <a:cs typeface="Marker Felt"/>
              </a:rPr>
              <a:t>Synecdoche</a:t>
            </a:r>
          </a:p>
          <a:p>
            <a:pPr marL="0" indent="0" algn="ctr">
              <a:buNone/>
            </a:pPr>
            <a:r>
              <a:rPr lang="en-US" dirty="0" smtClean="0">
                <a:latin typeface="American Typewriter"/>
                <a:cs typeface="American Typewriter"/>
              </a:rPr>
              <a:t>A figure of speech in which a part of something represents the whole– related to metonymy.</a:t>
            </a: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sz="2800" b="1" dirty="0" smtClean="0">
                <a:latin typeface="Optima"/>
                <a:cs typeface="Optima"/>
              </a:rPr>
              <a:t>What is the synecdoche in the mentor sentence?</a:t>
            </a:r>
          </a:p>
          <a:p>
            <a:pPr marL="0" indent="0" algn="ctr">
              <a:buNone/>
            </a:pPr>
            <a:r>
              <a:rPr lang="en-US" sz="2800" b="1" dirty="0" smtClean="0">
                <a:latin typeface="Optima"/>
                <a:cs typeface="Optima"/>
              </a:rPr>
              <a:t>What command is the speaker of the quote actually giving?</a:t>
            </a:r>
          </a:p>
          <a:p>
            <a:pPr marL="0" indent="0" algn="ctr">
              <a:buNone/>
            </a:pPr>
            <a:r>
              <a:rPr lang="en-US" sz="2800" b="1" dirty="0" smtClean="0">
                <a:latin typeface="Optima"/>
                <a:cs typeface="Optima"/>
              </a:rPr>
              <a:t>What is the rhetorical effect of referring to a part of a whole instead of the whole?</a:t>
            </a:r>
          </a:p>
        </p:txBody>
      </p:sp>
    </p:spTree>
    <p:extLst>
      <p:ext uri="{BB962C8B-B14F-4D97-AF65-F5344CB8AC3E}">
        <p14:creationId xmlns:p14="http://schemas.microsoft.com/office/powerpoint/2010/main" val="155098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w="25400">
            <a:solidFill>
              <a:schemeClr val="tx1"/>
            </a:solidFill>
            <a:prstDash val="dash"/>
          </a:ln>
        </p:spPr>
        <p:txBody>
          <a:bodyPr>
            <a:normAutofit/>
          </a:bodyPr>
          <a:lstStyle/>
          <a:p>
            <a:r>
              <a:rPr lang="en-US" sz="6000" dirty="0" smtClean="0">
                <a:latin typeface="Carneval Bold"/>
                <a:cs typeface="Carneval Bold"/>
              </a:rPr>
              <a:t>More on Syntax</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lgn="ctr">
              <a:buNone/>
            </a:pPr>
            <a:r>
              <a:rPr lang="en-US" dirty="0" smtClean="0">
                <a:latin typeface="Marker Felt"/>
                <a:cs typeface="Marker Felt"/>
              </a:rPr>
              <a:t>The Simple Sentence</a:t>
            </a:r>
          </a:p>
          <a:p>
            <a:pPr marL="0" indent="0" algn="ctr">
              <a:buNone/>
            </a:pPr>
            <a:r>
              <a:rPr lang="en-US" sz="2800" dirty="0">
                <a:latin typeface="American Typewriter"/>
                <a:cs typeface="American Typewriter"/>
              </a:rPr>
              <a:t>A simple sentence is “simple” because it has one independent clause (subj. + pred.) and is not attached to another clause</a:t>
            </a:r>
          </a:p>
          <a:p>
            <a:pPr marL="0" indent="0" algn="ctr">
              <a:buNone/>
            </a:pPr>
            <a:endParaRPr lang="en-US" sz="2800" dirty="0">
              <a:latin typeface="American Typewriter"/>
              <a:cs typeface="American Typewriter"/>
            </a:endParaRPr>
          </a:p>
          <a:p>
            <a:pPr marL="0" indent="0" algn="ctr">
              <a:buNone/>
            </a:pPr>
            <a:r>
              <a:rPr lang="en-US" sz="2800" dirty="0">
                <a:latin typeface="American Typewriter"/>
                <a:cs typeface="American Typewriter"/>
              </a:rPr>
              <a:t>Simple sentences can carry quite a rhetorical punch by hitting on the main point quickly and succinctly</a:t>
            </a:r>
            <a:r>
              <a:rPr lang="en-US" sz="2800" dirty="0" smtClean="0">
                <a:latin typeface="American Typewriter"/>
                <a:cs typeface="American Typewriter"/>
              </a:rPr>
              <a:t>.</a:t>
            </a: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endParaRPr lang="en-US" sz="2400" dirty="0">
              <a:latin typeface="Boboiboy Newyork Medium"/>
              <a:cs typeface="Boboiboy Newyork Medium"/>
            </a:endParaRPr>
          </a:p>
          <a:p>
            <a:pPr marL="0" indent="0" algn="ctr">
              <a:buNone/>
            </a:pPr>
            <a:r>
              <a:rPr lang="en-US" sz="2800" b="1" dirty="0" smtClean="0">
                <a:latin typeface="Optima"/>
                <a:cs typeface="Optima"/>
              </a:rPr>
              <a:t>What is the effect of using a simple sentence in the quote?</a:t>
            </a:r>
          </a:p>
          <a:p>
            <a:pPr marL="0" indent="0" algn="ctr">
              <a:buNone/>
            </a:pPr>
            <a:endParaRPr lang="en-US" sz="2800" b="1" dirty="0" smtClean="0">
              <a:latin typeface="Optima"/>
              <a:cs typeface="Optima"/>
            </a:endParaRPr>
          </a:p>
        </p:txBody>
      </p:sp>
    </p:spTree>
    <p:extLst>
      <p:ext uri="{BB962C8B-B14F-4D97-AF65-F5344CB8AC3E}">
        <p14:creationId xmlns:p14="http://schemas.microsoft.com/office/powerpoint/2010/main" val="4221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alpha val="50000"/>
            </a:srgbClr>
          </a:solidFill>
          <a:ln w="25400">
            <a:solidFill>
              <a:schemeClr val="tx1"/>
            </a:solidFill>
            <a:prstDash val="dash"/>
          </a:ln>
        </p:spPr>
        <p:txBody>
          <a:bodyPr>
            <a:normAutofit/>
          </a:bodyPr>
          <a:lstStyle/>
          <a:p>
            <a:r>
              <a:rPr lang="en-US" sz="6000" dirty="0" smtClean="0">
                <a:latin typeface="Rebel"/>
                <a:cs typeface="Rebel"/>
              </a:rPr>
              <a:t>Sentence #21</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300" dirty="0" smtClean="0">
              <a:latin typeface="VACAMOUS"/>
              <a:cs typeface="VACAMOUS"/>
            </a:endParaRPr>
          </a:p>
          <a:p>
            <a:pPr marL="0" indent="0" algn="ctr">
              <a:buNone/>
            </a:pPr>
            <a:r>
              <a:rPr lang="en-US" sz="3600" dirty="0" smtClean="0">
                <a:latin typeface="American Typewriter"/>
                <a:cs typeface="American Typewriter"/>
              </a:rPr>
              <a:t>“Her romantic mind was like the tiny boxes, one within the other, that come from the puzzling East. ”</a:t>
            </a:r>
          </a:p>
          <a:p>
            <a:pPr marL="0" indent="0" algn="ctr">
              <a:buNone/>
            </a:pPr>
            <a:r>
              <a:rPr lang="en-US" sz="2000" i="1" dirty="0" smtClean="0">
                <a:latin typeface="American Typewriter"/>
                <a:cs typeface="American Typewriter"/>
              </a:rPr>
              <a:t>--</a:t>
            </a:r>
            <a:r>
              <a:rPr lang="en-US" sz="2000" dirty="0">
                <a:latin typeface="American Typewriter"/>
                <a:cs typeface="American Typewriter"/>
              </a:rPr>
              <a:t> </a:t>
            </a:r>
            <a:r>
              <a:rPr lang="en-US" sz="2000" i="1" dirty="0" smtClean="0">
                <a:latin typeface="American Typewriter"/>
                <a:cs typeface="American Typewriter"/>
              </a:rPr>
              <a:t>Peter Pan, </a:t>
            </a:r>
            <a:r>
              <a:rPr lang="en-US" sz="2000" dirty="0" smtClean="0">
                <a:latin typeface="American Typewriter"/>
                <a:cs typeface="American Typewriter"/>
              </a:rPr>
              <a:t>J.M. Barrie</a:t>
            </a:r>
          </a:p>
          <a:p>
            <a:pPr marL="0" indent="0" algn="ctr">
              <a:buNone/>
            </a:pP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393744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a:ln w="25400">
            <a:solidFill>
              <a:schemeClr val="tx1"/>
            </a:solidFill>
            <a:prstDash val="dash"/>
          </a:ln>
        </p:spPr>
        <p:txBody>
          <a:bodyPr>
            <a:normAutofit/>
          </a:bodyPr>
          <a:lstStyle/>
          <a:p>
            <a:r>
              <a:rPr lang="en-US" sz="6000" dirty="0" smtClean="0">
                <a:latin typeface="Rebel"/>
                <a:cs typeface="Rebel"/>
              </a:rPr>
              <a:t>Sentence #2</a:t>
            </a:r>
            <a:endParaRPr lang="en-US" sz="6000" dirty="0">
              <a:latin typeface="Rebel"/>
              <a:cs typeface="Rebel"/>
            </a:endParaRPr>
          </a:p>
        </p:txBody>
      </p:sp>
      <p:sp>
        <p:nvSpPr>
          <p:cNvPr id="3" name="Content Placeholder 2"/>
          <p:cNvSpPr>
            <a:spLocks noGrp="1"/>
          </p:cNvSpPr>
          <p:nvPr>
            <p:ph idx="1"/>
          </p:nvPr>
        </p:nvSpPr>
        <p:spPr>
          <a:xfrm>
            <a:off x="457200" y="1600201"/>
            <a:ext cx="8229600" cy="3857846"/>
          </a:xfrm>
        </p:spPr>
        <p:txBody>
          <a:bodyPr>
            <a:normAutofit/>
          </a:bodyPr>
          <a:lstStyle/>
          <a:p>
            <a:pPr marL="0" indent="0" algn="ctr">
              <a:buNone/>
            </a:pPr>
            <a:r>
              <a:rPr lang="en-US" sz="3500" dirty="0" smtClean="0">
                <a:latin typeface="VACAMOUS"/>
                <a:cs typeface="VACAMOUS"/>
              </a:rPr>
              <a:t>Mentor Sentence:</a:t>
            </a:r>
          </a:p>
          <a:p>
            <a:pPr marL="0" indent="0" algn="ctr">
              <a:buNone/>
            </a:pPr>
            <a:endParaRPr lang="en-US" sz="2400" dirty="0" smtClean="0">
              <a:latin typeface="VACAMOUS"/>
              <a:cs typeface="VACAMOUS"/>
            </a:endParaRPr>
          </a:p>
          <a:p>
            <a:pPr marL="0" indent="0" algn="ctr">
              <a:buNone/>
            </a:pPr>
            <a:r>
              <a:rPr lang="en-US" sz="4000" dirty="0" smtClean="0">
                <a:latin typeface="American Typewriter"/>
                <a:cs typeface="American Typewriter"/>
              </a:rPr>
              <a:t>“I came, I saw, I conquered.”</a:t>
            </a:r>
          </a:p>
          <a:p>
            <a:pPr marL="0" indent="0" algn="ctr">
              <a:buNone/>
            </a:pPr>
            <a:r>
              <a:rPr lang="en-US" sz="2000" dirty="0" smtClean="0">
                <a:latin typeface="American Typewriter"/>
                <a:cs typeface="American Typewriter"/>
              </a:rPr>
              <a:t>(“</a:t>
            </a:r>
            <a:r>
              <a:rPr lang="en-US" sz="2000" i="1" dirty="0" err="1" smtClean="0">
                <a:latin typeface="American Typewriter"/>
                <a:cs typeface="American Typewriter"/>
              </a:rPr>
              <a:t>Veni</a:t>
            </a:r>
            <a:r>
              <a:rPr lang="en-US" sz="2000" i="1" dirty="0" smtClean="0">
                <a:latin typeface="American Typewriter"/>
                <a:cs typeface="American Typewriter"/>
              </a:rPr>
              <a:t>, </a:t>
            </a:r>
            <a:r>
              <a:rPr lang="en-US" sz="2000" i="1" dirty="0" err="1" smtClean="0">
                <a:latin typeface="American Typewriter"/>
                <a:cs typeface="American Typewriter"/>
              </a:rPr>
              <a:t>vidi</a:t>
            </a:r>
            <a:r>
              <a:rPr lang="en-US" sz="2000" i="1" dirty="0" smtClean="0">
                <a:latin typeface="American Typewriter"/>
                <a:cs typeface="American Typewriter"/>
              </a:rPr>
              <a:t>, </a:t>
            </a:r>
            <a:r>
              <a:rPr lang="en-US" sz="2000" i="1" dirty="0" err="1" smtClean="0">
                <a:latin typeface="American Typewriter"/>
                <a:cs typeface="American Typewriter"/>
              </a:rPr>
              <a:t>vici</a:t>
            </a:r>
            <a:r>
              <a:rPr lang="en-US" sz="2000" i="1" dirty="0" smtClean="0">
                <a:latin typeface="American Typewriter"/>
                <a:cs typeface="American Typewriter"/>
              </a:rPr>
              <a:t>.”</a:t>
            </a:r>
            <a:r>
              <a:rPr lang="en-US" sz="2000" dirty="0" smtClean="0">
                <a:latin typeface="American Typewriter"/>
                <a:cs typeface="American Typewriter"/>
              </a:rPr>
              <a:t>)</a:t>
            </a:r>
          </a:p>
          <a:p>
            <a:pPr marL="0" indent="0" algn="ctr">
              <a:buNone/>
            </a:pPr>
            <a:r>
              <a:rPr lang="en-US" sz="2000" i="1" dirty="0" smtClean="0">
                <a:latin typeface="American Typewriter"/>
                <a:cs typeface="American Typewriter"/>
              </a:rPr>
              <a:t>--Julius Caesar, </a:t>
            </a:r>
            <a:r>
              <a:rPr lang="en-US" sz="2000" dirty="0" smtClean="0">
                <a:latin typeface="American Typewriter"/>
                <a:cs typeface="American Typewriter"/>
              </a:rPr>
              <a:t>William Shakespeare</a:t>
            </a:r>
            <a:endParaRPr lang="en-US" sz="2000" i="1" dirty="0" smtClean="0">
              <a:latin typeface="American Typewriter"/>
              <a:cs typeface="American Typewriter"/>
            </a:endParaRPr>
          </a:p>
          <a:p>
            <a:pPr marL="0" indent="0" algn="ctr">
              <a:buNone/>
            </a:pPr>
            <a:endParaRPr lang="en-US"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242686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alpha val="50000"/>
            </a:srgb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sz="3600" dirty="0">
                <a:latin typeface="Marker Felt"/>
                <a:cs typeface="Marker Felt"/>
              </a:rPr>
              <a:t>Simile</a:t>
            </a:r>
            <a:endParaRPr lang="en-US" dirty="0">
              <a:latin typeface="Marker Felt"/>
              <a:cs typeface="Marker Felt"/>
            </a:endParaRPr>
          </a:p>
          <a:p>
            <a:pPr marL="0" indent="0" algn="ctr">
              <a:buNone/>
            </a:pPr>
            <a:r>
              <a:rPr lang="en-US" dirty="0">
                <a:latin typeface="American Typewriter"/>
                <a:cs typeface="American Typewriter"/>
              </a:rPr>
              <a:t>A comparison using “like” or “as”</a:t>
            </a: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2400" dirty="0" smtClean="0">
              <a:latin typeface="Boboiboy Newyork Medium"/>
              <a:cs typeface="Boboiboy Newyork Medium"/>
            </a:endParaRPr>
          </a:p>
          <a:p>
            <a:pPr marL="0" indent="0" algn="ctr">
              <a:buNone/>
            </a:pPr>
            <a:r>
              <a:rPr lang="en-US" b="1" dirty="0" smtClean="0">
                <a:latin typeface="Optima"/>
                <a:cs typeface="Optima"/>
              </a:rPr>
              <a:t>How does the simile in the quote use imagery to create characterization?</a:t>
            </a:r>
            <a:endParaRPr lang="en-US" b="1" dirty="0">
              <a:latin typeface="Optima"/>
              <a:cs typeface="Optima"/>
            </a:endParaRPr>
          </a:p>
        </p:txBody>
      </p:sp>
    </p:spTree>
    <p:extLst>
      <p:ext uri="{BB962C8B-B14F-4D97-AF65-F5344CB8AC3E}">
        <p14:creationId xmlns:p14="http://schemas.microsoft.com/office/powerpoint/2010/main" val="179145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alpha val="70000"/>
            </a:schemeClr>
          </a:solidFill>
          <a:ln w="25400">
            <a:solidFill>
              <a:schemeClr val="tx1"/>
            </a:solidFill>
            <a:prstDash val="dash"/>
          </a:ln>
        </p:spPr>
        <p:txBody>
          <a:bodyPr>
            <a:normAutofit/>
          </a:bodyPr>
          <a:lstStyle/>
          <a:p>
            <a:r>
              <a:rPr lang="en-US" sz="6000" dirty="0" smtClean="0">
                <a:latin typeface="Rebel"/>
                <a:cs typeface="Rebel"/>
              </a:rPr>
              <a:t>Sentence #22</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300" dirty="0" smtClean="0">
              <a:latin typeface="VACAMOUS"/>
              <a:cs typeface="VACAMOUS"/>
            </a:endParaRPr>
          </a:p>
          <a:p>
            <a:pPr marL="0" indent="0" algn="ctr">
              <a:buNone/>
            </a:pPr>
            <a:r>
              <a:rPr lang="en-US" sz="3600" dirty="0" smtClean="0">
                <a:latin typeface="American Typewriter"/>
                <a:cs typeface="American Typewriter"/>
              </a:rPr>
              <a:t>“There are darknesses in life and there are lights, and you are one of the lights, the light of all lights.”</a:t>
            </a:r>
          </a:p>
          <a:p>
            <a:pPr marL="0" indent="0" algn="ctr">
              <a:buNone/>
            </a:pPr>
            <a:r>
              <a:rPr lang="en-US" sz="2000" i="1" dirty="0" smtClean="0">
                <a:latin typeface="American Typewriter"/>
                <a:cs typeface="American Typewriter"/>
              </a:rPr>
              <a:t>--Dracula, </a:t>
            </a:r>
            <a:r>
              <a:rPr lang="en-US" sz="2000" dirty="0" smtClean="0">
                <a:latin typeface="American Typewriter"/>
                <a:cs typeface="American Typewriter"/>
              </a:rPr>
              <a:t>Bram Stoker</a:t>
            </a:r>
          </a:p>
          <a:p>
            <a:pPr marL="0" indent="0" algn="ctr">
              <a:buNone/>
            </a:pP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272967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alpha val="7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lgn="ctr">
              <a:buNone/>
            </a:pPr>
            <a:r>
              <a:rPr lang="en-US" dirty="0" smtClean="0">
                <a:latin typeface="Marker Felt"/>
                <a:cs typeface="Marker Felt"/>
              </a:rPr>
              <a:t>Let’s get technical– </a:t>
            </a:r>
          </a:p>
          <a:p>
            <a:pPr marL="0" indent="0" algn="ctr">
              <a:buNone/>
            </a:pPr>
            <a:r>
              <a:rPr lang="en-US" dirty="0" smtClean="0">
                <a:latin typeface="American Typewriter"/>
                <a:cs typeface="American Typewriter"/>
              </a:rPr>
              <a:t>Stoker broke a rule of grammar in this sentence!  </a:t>
            </a:r>
          </a:p>
          <a:p>
            <a:pPr marL="0" indent="0" algn="ctr">
              <a:buNone/>
            </a:pPr>
            <a:r>
              <a:rPr lang="en-US" dirty="0" smtClean="0">
                <a:latin typeface="American Typewriter"/>
                <a:cs typeface="American Typewriter"/>
              </a:rPr>
              <a:t>What rule did he break?</a:t>
            </a:r>
          </a:p>
          <a:p>
            <a:pPr marL="0" indent="0" algn="ctr">
              <a:buNone/>
            </a:pPr>
            <a:r>
              <a:rPr lang="en-US" dirty="0" smtClean="0">
                <a:latin typeface="American Typewriter"/>
                <a:cs typeface="American Typewriter"/>
              </a:rPr>
              <a:t>=======================================</a:t>
            </a:r>
            <a:endParaRPr lang="en-US" dirty="0">
              <a:latin typeface="American Typewriter"/>
              <a:cs typeface="American Typewriter"/>
            </a:endParaRPr>
          </a:p>
          <a:p>
            <a:pPr marL="0" indent="0" algn="ctr">
              <a:buNone/>
            </a:pPr>
            <a:r>
              <a:rPr lang="en-US" sz="2000" dirty="0" smtClean="0">
                <a:latin typeface="American Typewriter"/>
                <a:cs typeface="American Typewriter"/>
              </a:rPr>
              <a:t>Stoker overused the conjunction “and” unnecessarily to conjoin phrases in his sentence.  He did this in order to slow down the pacing of the list in order to emphasize his feelings towards the subject.  </a:t>
            </a:r>
          </a:p>
          <a:p>
            <a:pPr marL="0" indent="0" algn="ctr">
              <a:buNone/>
            </a:pPr>
            <a:endParaRPr lang="en-US" sz="2000" dirty="0" smtClean="0">
              <a:latin typeface="American Typewriter"/>
              <a:cs typeface="American Typewriter"/>
            </a:endParaRPr>
          </a:p>
          <a:p>
            <a:pPr marL="0" indent="0" algn="ctr">
              <a:buNone/>
            </a:pPr>
            <a:r>
              <a:rPr lang="en-US" sz="2000" dirty="0" smtClean="0">
                <a:latin typeface="American Typewriter"/>
                <a:cs typeface="American Typewriter"/>
              </a:rPr>
              <a:t>Creative writing allows us to break rules, but when we write analytical essays, we should try to stick to the rules in most cases.  However, there are cases where we might purposefully break the rules for a rhetorical purpose. </a:t>
            </a:r>
            <a:endParaRPr lang="en-US" sz="2000" dirty="0">
              <a:latin typeface="American Typewriter"/>
              <a:cs typeface="American Typewriter"/>
            </a:endParaRPr>
          </a:p>
        </p:txBody>
      </p:sp>
    </p:spTree>
    <p:extLst>
      <p:ext uri="{BB962C8B-B14F-4D97-AF65-F5344CB8AC3E}">
        <p14:creationId xmlns:p14="http://schemas.microsoft.com/office/powerpoint/2010/main" val="239917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additive="base">
                                        <p:cTn id="1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alpha val="7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sz="3000" dirty="0" smtClean="0">
                <a:latin typeface="Marker Felt"/>
                <a:cs typeface="Marker Felt"/>
              </a:rPr>
              <a:t>Paradox</a:t>
            </a:r>
            <a:endParaRPr lang="en-US" sz="3000" dirty="0">
              <a:latin typeface="Marker Felt"/>
              <a:cs typeface="Marker Felt"/>
            </a:endParaRPr>
          </a:p>
          <a:p>
            <a:pPr marL="0" indent="0" algn="ctr">
              <a:buNone/>
            </a:pPr>
            <a:r>
              <a:rPr lang="en-US" sz="2800" dirty="0">
                <a:latin typeface="American Typewriter"/>
                <a:cs typeface="American Typewriter"/>
              </a:rPr>
              <a:t>A contradictory statement that reveals a </a:t>
            </a:r>
            <a:r>
              <a:rPr lang="en-US" sz="2800" dirty="0" smtClean="0">
                <a:latin typeface="American Typewriter"/>
                <a:cs typeface="American Typewriter"/>
              </a:rPr>
              <a:t>truth</a:t>
            </a:r>
          </a:p>
          <a:p>
            <a:pPr marL="0" indent="0" algn="ctr">
              <a:buNone/>
            </a:pPr>
            <a:endParaRPr lang="en-US" sz="1800" dirty="0">
              <a:latin typeface="American Typewriter"/>
              <a:cs typeface="American Typewriter"/>
            </a:endParaRPr>
          </a:p>
          <a:p>
            <a:pPr marL="0" indent="0" algn="ctr">
              <a:buNone/>
            </a:pPr>
            <a:r>
              <a:rPr lang="en-US" sz="3000" dirty="0">
                <a:latin typeface="Marker Felt"/>
                <a:cs typeface="Marker Felt"/>
              </a:rPr>
              <a:t>Repetition</a:t>
            </a:r>
          </a:p>
          <a:p>
            <a:pPr marL="0" indent="0" algn="ctr">
              <a:buNone/>
            </a:pPr>
            <a:r>
              <a:rPr lang="en-US" sz="2800" dirty="0">
                <a:latin typeface="American Typewriter"/>
                <a:cs typeface="American Typewriter"/>
              </a:rPr>
              <a:t>Repeating key words/ phrases/ structures, etc. for rhetorical </a:t>
            </a:r>
            <a:r>
              <a:rPr lang="en-US" sz="2800" dirty="0" smtClean="0">
                <a:latin typeface="American Typewriter"/>
                <a:cs typeface="American Typewriter"/>
              </a:rPr>
              <a:t>effect</a:t>
            </a:r>
          </a:p>
          <a:p>
            <a:pPr marL="0" indent="0" algn="ctr">
              <a:buNone/>
            </a:pPr>
            <a:endParaRPr lang="en-US" sz="1800" dirty="0">
              <a:latin typeface="American Typewriter"/>
              <a:cs typeface="American Typewriter"/>
            </a:endParaRPr>
          </a:p>
          <a:p>
            <a:pPr marL="0" indent="0" algn="ctr">
              <a:buNone/>
            </a:pPr>
            <a:r>
              <a:rPr lang="en-US" sz="3000" dirty="0">
                <a:latin typeface="Marker Felt"/>
                <a:cs typeface="Marker Felt"/>
              </a:rPr>
              <a:t>Metaphor</a:t>
            </a:r>
            <a:endParaRPr lang="en-US" sz="2200" dirty="0">
              <a:latin typeface="Marker Felt"/>
              <a:cs typeface="Marker Felt"/>
            </a:endParaRPr>
          </a:p>
          <a:p>
            <a:pPr marL="0" indent="0" algn="ctr">
              <a:buNone/>
            </a:pPr>
            <a:r>
              <a:rPr lang="en-US" sz="2800" dirty="0">
                <a:latin typeface="American Typewriter"/>
                <a:cs typeface="American Typewriter"/>
              </a:rPr>
              <a:t>A direct comparison that does not use “like” or “as”– To say one thing is another </a:t>
            </a:r>
            <a:r>
              <a:rPr lang="en-US" sz="2800" dirty="0" smtClean="0">
                <a:latin typeface="American Typewriter"/>
                <a:cs typeface="American Typewriter"/>
              </a:rPr>
              <a:t>thing</a:t>
            </a:r>
          </a:p>
          <a:p>
            <a:pPr marL="0" indent="0" algn="ctr">
              <a:buNone/>
            </a:pPr>
            <a:endParaRPr lang="en-US" sz="2800" dirty="0">
              <a:latin typeface="American Typewriter"/>
              <a:cs typeface="American Typewriter"/>
            </a:endParaRPr>
          </a:p>
          <a:p>
            <a:pPr marL="0" indent="0" algn="ctr">
              <a:buNone/>
            </a:pPr>
            <a:r>
              <a:rPr lang="en-US" sz="3000" dirty="0" smtClean="0">
                <a:latin typeface="Marker Felt"/>
                <a:cs typeface="Marker Felt"/>
              </a:rPr>
              <a:t>Amplification</a:t>
            </a:r>
            <a:endParaRPr lang="en-US" sz="2200" dirty="0">
              <a:latin typeface="Marker Felt"/>
              <a:cs typeface="Marker Felt"/>
            </a:endParaRPr>
          </a:p>
          <a:p>
            <a:pPr marL="0" indent="0" algn="ctr">
              <a:buNone/>
            </a:pPr>
            <a:r>
              <a:rPr lang="en-US" sz="2800" dirty="0" smtClean="0">
                <a:latin typeface="American Typewriter"/>
                <a:cs typeface="American Typewriter"/>
              </a:rPr>
              <a:t>Repeating a word or expression for emphasis</a:t>
            </a: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400" dirty="0" smtClean="0">
              <a:latin typeface="Boboiboy Newyork Medium"/>
              <a:cs typeface="Boboiboy Newyork Medium"/>
            </a:endParaRPr>
          </a:p>
          <a:p>
            <a:pPr marL="0" indent="0" algn="ctr">
              <a:buNone/>
            </a:pPr>
            <a:endParaRPr lang="en-US" sz="2400" dirty="0" smtClean="0">
              <a:latin typeface="Boboiboy Newyork Medium"/>
              <a:cs typeface="Boboiboy Newyork Medium"/>
            </a:endParaRPr>
          </a:p>
        </p:txBody>
      </p:sp>
    </p:spTree>
    <p:extLst>
      <p:ext uri="{BB962C8B-B14F-4D97-AF65-F5344CB8AC3E}">
        <p14:creationId xmlns:p14="http://schemas.microsoft.com/office/powerpoint/2010/main" val="378510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ssolve">
                                      <p:cBhvr>
                                        <p:cTn id="23" dur="500"/>
                                        <p:tgtEl>
                                          <p:spTgt spid="3">
                                            <p:txEl>
                                              <p:pRg st="9" end="9"/>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dissolv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alpha val="7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dirty="0">
                <a:latin typeface="American Typewriter"/>
                <a:cs typeface="American Typewriter"/>
              </a:rPr>
              <a:t>“There are darknesses in life and there are lights, and you are one of the lights, the light of all lights.”</a:t>
            </a:r>
          </a:p>
          <a:p>
            <a:pPr marL="0" indent="0" algn="ctr">
              <a:buNone/>
            </a:pPr>
            <a:r>
              <a:rPr lang="en-US" sz="1800" i="1" dirty="0">
                <a:latin typeface="American Typewriter"/>
                <a:cs typeface="American Typewriter"/>
              </a:rPr>
              <a:t>--Dracula, </a:t>
            </a:r>
            <a:r>
              <a:rPr lang="en-US" sz="1800" dirty="0">
                <a:latin typeface="American Typewriter"/>
                <a:cs typeface="American Typewriter"/>
              </a:rPr>
              <a:t>Bram Stoker</a:t>
            </a:r>
          </a:p>
          <a:p>
            <a:pPr marL="0" indent="0" algn="ctr">
              <a:buNone/>
            </a:pPr>
            <a:endParaRPr lang="en-US" sz="2400" dirty="0">
              <a:latin typeface="Boboiboy Newyork Medium"/>
              <a:cs typeface="Boboiboy Newyork Medium"/>
            </a:endParaRPr>
          </a:p>
          <a:p>
            <a:pPr marL="0" indent="0" algn="ctr">
              <a:buNone/>
            </a:pPr>
            <a:r>
              <a:rPr lang="en-US" sz="2400" dirty="0" smtClean="0">
                <a:latin typeface="Boboiboy Newyork Medium"/>
                <a:cs typeface="Boboiboy Newyork Medium"/>
              </a:rPr>
              <a:t>=====================================================</a:t>
            </a:r>
            <a:endParaRPr lang="en-US" sz="2400" dirty="0">
              <a:latin typeface="Boboiboy Newyork Medium"/>
              <a:cs typeface="Boboiboy Newyork Medium"/>
            </a:endParaRPr>
          </a:p>
          <a:p>
            <a:pPr marL="0" indent="0" algn="ctr">
              <a:buNone/>
            </a:pPr>
            <a:endParaRPr lang="en-US" sz="2400" b="1" dirty="0" smtClean="0">
              <a:latin typeface="Optima"/>
              <a:cs typeface="Optima"/>
            </a:endParaRPr>
          </a:p>
          <a:p>
            <a:pPr marL="0" indent="0" algn="ctr">
              <a:buNone/>
            </a:pPr>
            <a:r>
              <a:rPr lang="en-US" sz="3000" b="1" dirty="0">
                <a:latin typeface="Optima"/>
                <a:cs typeface="Optima"/>
              </a:rPr>
              <a:t>What are the contradictory ideas in the quote?</a:t>
            </a:r>
          </a:p>
          <a:p>
            <a:pPr marL="0" indent="0" algn="ctr">
              <a:buNone/>
            </a:pPr>
            <a:r>
              <a:rPr lang="en-US" sz="3000" b="1" dirty="0">
                <a:latin typeface="Optima"/>
                <a:cs typeface="Optima"/>
              </a:rPr>
              <a:t>What word is repeated in the quote</a:t>
            </a:r>
            <a:r>
              <a:rPr lang="en-US" sz="3000" b="1" dirty="0" smtClean="0">
                <a:latin typeface="Optima"/>
                <a:cs typeface="Optima"/>
              </a:rPr>
              <a:t>?</a:t>
            </a:r>
          </a:p>
          <a:p>
            <a:pPr marL="0" indent="0" algn="ctr">
              <a:buNone/>
            </a:pPr>
            <a:r>
              <a:rPr lang="en-US" sz="3000" b="1" dirty="0" smtClean="0">
                <a:latin typeface="Optima"/>
                <a:cs typeface="Optima"/>
              </a:rPr>
              <a:t>What is being compared using a metaphor?</a:t>
            </a:r>
            <a:endParaRPr lang="en-US" sz="3000" b="1" dirty="0">
              <a:latin typeface="Optima"/>
              <a:cs typeface="Optima"/>
            </a:endParaRPr>
          </a:p>
          <a:p>
            <a:pPr marL="0" indent="0" algn="ctr">
              <a:buNone/>
            </a:pPr>
            <a:r>
              <a:rPr lang="en-US" sz="3000" b="1" dirty="0">
                <a:latin typeface="Optima"/>
                <a:cs typeface="Optima"/>
              </a:rPr>
              <a:t>What is the rhetorical effect of these devices on the speaker’s attitude toward the subject?</a:t>
            </a:r>
          </a:p>
        </p:txBody>
      </p:sp>
    </p:spTree>
    <p:extLst>
      <p:ext uri="{BB962C8B-B14F-4D97-AF65-F5344CB8AC3E}">
        <p14:creationId xmlns:p14="http://schemas.microsoft.com/office/powerpoint/2010/main" val="23549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alpha val="70000"/>
            </a:schemeClr>
          </a:solidFill>
          <a:ln w="25400">
            <a:solidFill>
              <a:schemeClr val="tx1"/>
            </a:solidFill>
            <a:prstDash val="dash"/>
          </a:ln>
        </p:spPr>
        <p:txBody>
          <a:bodyPr>
            <a:normAutofit/>
          </a:bodyPr>
          <a:lstStyle/>
          <a:p>
            <a:r>
              <a:rPr lang="en-US" sz="6000" dirty="0" smtClean="0">
                <a:latin typeface="Carneval Bold"/>
                <a:cs typeface="Carneval Bold"/>
              </a:rPr>
              <a:t>More on Syntax</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dirty="0">
                <a:latin typeface="Marker Felt"/>
                <a:cs typeface="Marker Felt"/>
              </a:rPr>
              <a:t>Polysyndeton</a:t>
            </a:r>
          </a:p>
          <a:p>
            <a:pPr marL="0" indent="0" algn="ctr">
              <a:buNone/>
            </a:pPr>
            <a:r>
              <a:rPr lang="en-US" dirty="0">
                <a:latin typeface="American Typewriter"/>
                <a:cs typeface="American Typewriter"/>
              </a:rPr>
              <a:t>The opposite of Asyndeton– overusing coordinating conjunctions such as “and” in a succession of phrases or clauses to create emphasis</a:t>
            </a: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p>
          <a:p>
            <a:pPr marL="0" indent="0" algn="ctr">
              <a:buNone/>
            </a:pPr>
            <a:endParaRPr lang="en-US" sz="2400" dirty="0">
              <a:latin typeface="Boboiboy Newyork Medium"/>
              <a:cs typeface="Boboiboy Newyork Medium"/>
            </a:endParaRPr>
          </a:p>
          <a:p>
            <a:pPr marL="0" indent="0" algn="ctr">
              <a:buNone/>
            </a:pPr>
            <a:r>
              <a:rPr lang="en-US" sz="3000" b="1" dirty="0">
                <a:latin typeface="Optima"/>
                <a:cs typeface="Optima"/>
              </a:rPr>
              <a:t>Technically speaking, where could we DELETE conjunctions and/or punctuation in </a:t>
            </a:r>
            <a:r>
              <a:rPr lang="en-US" sz="3000" b="1" dirty="0" smtClean="0">
                <a:latin typeface="Optima"/>
                <a:cs typeface="Optima"/>
              </a:rPr>
              <a:t>the quote </a:t>
            </a:r>
            <a:r>
              <a:rPr lang="en-US" sz="3000" b="1" dirty="0">
                <a:latin typeface="Optima"/>
                <a:cs typeface="Optima"/>
              </a:rPr>
              <a:t>in order to make it less “wordy”</a:t>
            </a:r>
            <a:r>
              <a:rPr lang="en-US" sz="3000" b="1" dirty="0" smtClean="0">
                <a:latin typeface="Optima"/>
                <a:cs typeface="Optima"/>
              </a:rPr>
              <a:t>?</a:t>
            </a:r>
          </a:p>
          <a:p>
            <a:pPr marL="0" indent="0" algn="ctr">
              <a:buNone/>
            </a:pPr>
            <a:r>
              <a:rPr lang="en-US" sz="3000" b="1" dirty="0" smtClean="0">
                <a:latin typeface="Optima"/>
                <a:cs typeface="Optima"/>
              </a:rPr>
              <a:t>What effect does polysyndeton have upon the tone of the sentence?</a:t>
            </a:r>
            <a:endParaRPr lang="en-US" sz="3000" b="1" dirty="0">
              <a:latin typeface="Optima"/>
              <a:cs typeface="Optima"/>
            </a:endParaRPr>
          </a:p>
        </p:txBody>
      </p:sp>
    </p:spTree>
    <p:extLst>
      <p:ext uri="{BB962C8B-B14F-4D97-AF65-F5344CB8AC3E}">
        <p14:creationId xmlns:p14="http://schemas.microsoft.com/office/powerpoint/2010/main" val="260197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25400">
            <a:solidFill>
              <a:schemeClr val="tx1"/>
            </a:solidFill>
            <a:prstDash val="dash"/>
          </a:ln>
        </p:spPr>
        <p:txBody>
          <a:bodyPr>
            <a:normAutofit/>
          </a:bodyPr>
          <a:lstStyle/>
          <a:p>
            <a:r>
              <a:rPr lang="en-US" sz="6000" dirty="0" smtClean="0">
                <a:latin typeface="Rebel"/>
                <a:cs typeface="Rebel"/>
              </a:rPr>
              <a:t>Sentence #23</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300" dirty="0" smtClean="0">
              <a:latin typeface="VACAMOUS"/>
              <a:cs typeface="VACAMOUS"/>
            </a:endParaRPr>
          </a:p>
          <a:p>
            <a:pPr marL="0" indent="0" algn="ctr">
              <a:buNone/>
            </a:pPr>
            <a:r>
              <a:rPr lang="en-US" sz="3600" dirty="0" smtClean="0">
                <a:latin typeface="American Typewriter"/>
                <a:cs typeface="American Typewriter"/>
              </a:rPr>
              <a:t>“So we beat on, boats against the current, borne back ceaslessly</a:t>
            </a:r>
            <a:r>
              <a:rPr lang="en-US" sz="3600" dirty="0">
                <a:latin typeface="American Typewriter"/>
                <a:cs typeface="American Typewriter"/>
              </a:rPr>
              <a:t> </a:t>
            </a:r>
            <a:r>
              <a:rPr lang="en-US" sz="3600" dirty="0" smtClean="0">
                <a:latin typeface="American Typewriter"/>
                <a:cs typeface="American Typewriter"/>
              </a:rPr>
              <a:t>into the past.”</a:t>
            </a:r>
          </a:p>
          <a:p>
            <a:pPr marL="0" indent="0" algn="ctr">
              <a:buNone/>
            </a:pPr>
            <a:r>
              <a:rPr lang="en-US" sz="2000" i="1" dirty="0" smtClean="0">
                <a:latin typeface="American Typewriter"/>
                <a:cs typeface="American Typewriter"/>
              </a:rPr>
              <a:t>--The Great Gatsby, </a:t>
            </a:r>
            <a:r>
              <a:rPr lang="en-US" sz="2000" dirty="0" smtClean="0">
                <a:latin typeface="American Typewriter"/>
                <a:cs typeface="American Typewriter"/>
              </a:rPr>
              <a:t>F. Scott Fitzgerald</a:t>
            </a:r>
          </a:p>
          <a:p>
            <a:pPr marL="0" indent="0" algn="ctr">
              <a:buNone/>
            </a:pP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24873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lgn="ctr">
              <a:buNone/>
            </a:pPr>
            <a:r>
              <a:rPr lang="en-US" sz="3600" dirty="0">
                <a:latin typeface="Marker Felt"/>
                <a:cs typeface="Marker Felt"/>
              </a:rPr>
              <a:t>Alliteration</a:t>
            </a:r>
          </a:p>
          <a:p>
            <a:pPr marL="0" indent="0" algn="ctr">
              <a:buNone/>
            </a:pPr>
            <a:r>
              <a:rPr lang="en-US" sz="2800" dirty="0">
                <a:latin typeface="American Typewriter"/>
                <a:cs typeface="American Typewriter"/>
              </a:rPr>
              <a:t>Repetition of the same sounds at the beginning of adjacent or closely </a:t>
            </a:r>
            <a:r>
              <a:rPr lang="en-US" sz="2800" dirty="0" smtClean="0">
                <a:latin typeface="American Typewriter"/>
                <a:cs typeface="American Typewriter"/>
              </a:rPr>
              <a:t>connected words</a:t>
            </a:r>
          </a:p>
          <a:p>
            <a:pPr marL="0" indent="0" algn="ctr">
              <a:buNone/>
            </a:pPr>
            <a:endParaRPr lang="en-US" sz="2800" dirty="0">
              <a:latin typeface="American Typewriter"/>
              <a:cs typeface="American Typewriter"/>
            </a:endParaRPr>
          </a:p>
          <a:p>
            <a:pPr marL="0" indent="0" algn="ctr">
              <a:buNone/>
            </a:pPr>
            <a:r>
              <a:rPr lang="en-US" sz="3600" dirty="0" smtClean="0">
                <a:latin typeface="Marker Felt"/>
                <a:cs typeface="Marker Felt"/>
              </a:rPr>
              <a:t>Consonance</a:t>
            </a:r>
            <a:endParaRPr lang="en-US" sz="2400" dirty="0">
              <a:latin typeface="Marker Felt"/>
              <a:cs typeface="Marker Felt"/>
            </a:endParaRPr>
          </a:p>
          <a:p>
            <a:pPr marL="0" indent="0" algn="ctr">
              <a:buNone/>
            </a:pPr>
            <a:r>
              <a:rPr lang="en-US" sz="2800" dirty="0" smtClean="0">
                <a:latin typeface="American Typewriter"/>
                <a:cs typeface="American Typewriter"/>
              </a:rPr>
              <a:t>Repetition of consonant sounds anywhere within adjacent or closely connected words</a:t>
            </a:r>
          </a:p>
          <a:p>
            <a:pPr marL="0" indent="0" algn="ctr">
              <a:buNone/>
            </a:pPr>
            <a:endParaRPr lang="en-US" sz="2800" dirty="0">
              <a:latin typeface="American Typewriter"/>
              <a:cs typeface="American Typewriter"/>
            </a:endParaRPr>
          </a:p>
          <a:p>
            <a:pPr marL="0" indent="0" algn="ctr">
              <a:buNone/>
            </a:pPr>
            <a:r>
              <a:rPr lang="en-US" sz="3500" dirty="0">
                <a:latin typeface="Marker Felt"/>
                <a:cs typeface="Marker Felt"/>
              </a:rPr>
              <a:t>Analogy</a:t>
            </a:r>
            <a:endParaRPr lang="en-US" sz="4000" dirty="0">
              <a:latin typeface="Marker Felt"/>
              <a:cs typeface="Marker Felt"/>
            </a:endParaRPr>
          </a:p>
          <a:p>
            <a:pPr marL="0" indent="0" algn="ctr">
              <a:buNone/>
            </a:pPr>
            <a:r>
              <a:rPr lang="en-US" sz="2800" dirty="0">
                <a:latin typeface="American Typewriter"/>
                <a:cs typeface="American Typewriter"/>
              </a:rPr>
              <a:t>A type of comparison like a simile or metaphor, but it compares something to a similar situation or relationship in order to explain or clarify the point</a:t>
            </a:r>
          </a:p>
        </p:txBody>
      </p:sp>
    </p:spTree>
    <p:extLst>
      <p:ext uri="{BB962C8B-B14F-4D97-AF65-F5344CB8AC3E}">
        <p14:creationId xmlns:p14="http://schemas.microsoft.com/office/powerpoint/2010/main" val="15457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a:bodyPr>
          <a:lstStyle/>
          <a:p>
            <a:pPr marL="0" indent="0" algn="ctr">
              <a:buNone/>
            </a:pPr>
            <a:r>
              <a:rPr lang="en-US" sz="3600" dirty="0">
                <a:latin typeface="American Typewriter"/>
                <a:cs typeface="American Typewriter"/>
              </a:rPr>
              <a:t>“So we beat on, boats against the current, borne back ceaslessly into the past.”</a:t>
            </a:r>
          </a:p>
          <a:p>
            <a:pPr marL="0" indent="0" algn="ctr">
              <a:buNone/>
            </a:pPr>
            <a:r>
              <a:rPr lang="en-US" sz="2000" i="1" dirty="0">
                <a:latin typeface="American Typewriter"/>
                <a:cs typeface="American Typewriter"/>
              </a:rPr>
              <a:t>--The Great Gatsby, </a:t>
            </a:r>
            <a:r>
              <a:rPr lang="en-US" sz="2000" dirty="0">
                <a:latin typeface="American Typewriter"/>
                <a:cs typeface="American Typewriter"/>
              </a:rPr>
              <a:t>F. Scott Fitzgerald</a:t>
            </a:r>
          </a:p>
          <a:p>
            <a:pPr marL="0" indent="0" algn="ctr">
              <a:buNone/>
            </a:pPr>
            <a:endParaRPr lang="en-US" sz="2400" dirty="0">
              <a:latin typeface="Boboiboy Newyork Medium"/>
              <a:cs typeface="Boboiboy Newyork Medium"/>
            </a:endParaRPr>
          </a:p>
          <a:p>
            <a:pPr marL="0" indent="0" algn="ctr">
              <a:buNone/>
            </a:pPr>
            <a:r>
              <a:rPr lang="en-US" sz="2400" dirty="0" smtClean="0">
                <a:latin typeface="Boboiboy Newyork Medium"/>
                <a:cs typeface="Boboiboy Newyork Medium"/>
              </a:rPr>
              <a:t>=================================================</a:t>
            </a:r>
            <a:endParaRPr lang="en-US" sz="2400" dirty="0">
              <a:latin typeface="Boboiboy Newyork Medium"/>
              <a:cs typeface="Boboiboy Newyork Medium"/>
            </a:endParaRPr>
          </a:p>
          <a:p>
            <a:pPr marL="0" indent="0" algn="ctr">
              <a:buNone/>
            </a:pPr>
            <a:endParaRPr lang="en-US" sz="2400" b="1" dirty="0" smtClean="0">
              <a:latin typeface="Optima"/>
              <a:cs typeface="Optima"/>
            </a:endParaRPr>
          </a:p>
          <a:p>
            <a:pPr marL="0" indent="0" algn="ctr">
              <a:buNone/>
            </a:pPr>
            <a:r>
              <a:rPr lang="en-US" sz="3000" b="1" dirty="0" smtClean="0">
                <a:latin typeface="Optima"/>
                <a:cs typeface="Optima"/>
              </a:rPr>
              <a:t>What sounds are repeated in the quote?</a:t>
            </a:r>
          </a:p>
          <a:p>
            <a:pPr marL="0" indent="0" algn="ctr">
              <a:buNone/>
            </a:pPr>
            <a:r>
              <a:rPr lang="en-US" sz="3000" b="1" dirty="0" smtClean="0">
                <a:latin typeface="Optima"/>
                <a:cs typeface="Optima"/>
              </a:rPr>
              <a:t>What is the analogous relationship in the quote?</a:t>
            </a:r>
          </a:p>
          <a:p>
            <a:pPr marL="0" indent="0" algn="ctr">
              <a:buNone/>
            </a:pPr>
            <a:r>
              <a:rPr lang="en-US" sz="3000" b="1" dirty="0" smtClean="0">
                <a:latin typeface="Optima"/>
                <a:cs typeface="Optima"/>
              </a:rPr>
              <a:t>How do these devices illustrate and emphasize the meaning of the sentence?</a:t>
            </a:r>
            <a:endParaRPr lang="en-US" sz="3000" b="1" dirty="0">
              <a:latin typeface="Optima"/>
              <a:cs typeface="Optima"/>
            </a:endParaRPr>
          </a:p>
        </p:txBody>
      </p:sp>
    </p:spTree>
    <p:extLst>
      <p:ext uri="{BB962C8B-B14F-4D97-AF65-F5344CB8AC3E}">
        <p14:creationId xmlns:p14="http://schemas.microsoft.com/office/powerpoint/2010/main" val="183004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More on Syntax</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lgn="ctr">
              <a:buNone/>
            </a:pPr>
            <a:r>
              <a:rPr lang="en-US" dirty="0" smtClean="0">
                <a:latin typeface="Marker Felt"/>
                <a:cs typeface="Marker Felt"/>
              </a:rPr>
              <a:t>Beginning a Sentence with a Coordinating Conjunction</a:t>
            </a:r>
            <a:endParaRPr lang="en-US" dirty="0">
              <a:latin typeface="Marker Felt"/>
              <a:cs typeface="Marker Felt"/>
            </a:endParaRPr>
          </a:p>
          <a:p>
            <a:pPr marL="0" indent="0" algn="ctr">
              <a:buNone/>
            </a:pPr>
            <a:r>
              <a:rPr lang="en-US" sz="2400" dirty="0" smtClean="0">
                <a:latin typeface="American Typewriter"/>
                <a:cs typeface="American Typewriter"/>
              </a:rPr>
              <a:t>Fitzgerald begins this famous quotation with the coordinating conjunction “so” instead of connecting the sentence to the one before it– as is common practice.  </a:t>
            </a:r>
          </a:p>
          <a:p>
            <a:pPr marL="0" indent="0" algn="ctr">
              <a:buNone/>
            </a:pPr>
            <a:r>
              <a:rPr lang="en-US" sz="2400" dirty="0" smtClean="0">
                <a:latin typeface="American Typewriter"/>
                <a:cs typeface="American Typewriter"/>
              </a:rPr>
              <a:t>Dividing the compound sentence into two separate sentences can work to emphasize key ideas.  </a:t>
            </a:r>
          </a:p>
          <a:p>
            <a:pPr marL="0" indent="0" algn="ctr">
              <a:buNone/>
            </a:pPr>
            <a:r>
              <a:rPr lang="en-US" sz="2400" dirty="0" smtClean="0">
                <a:latin typeface="American Typewriter"/>
                <a:cs typeface="American Typewriter"/>
              </a:rPr>
              <a:t>Beginning a sentence with “so” also reveals a cause/ effect relationship.</a:t>
            </a: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endParaRPr lang="en-US" sz="2400" dirty="0">
              <a:latin typeface="Boboiboy Newyork Medium"/>
              <a:cs typeface="Boboiboy Newyork Medium"/>
            </a:endParaRPr>
          </a:p>
          <a:p>
            <a:pPr marL="0" indent="0" algn="ctr">
              <a:buNone/>
            </a:pPr>
            <a:r>
              <a:rPr lang="en-US" sz="3000" b="1" dirty="0" smtClean="0">
                <a:latin typeface="Optima"/>
                <a:cs typeface="Optima"/>
              </a:rPr>
              <a:t>How does beginning the sentence with “so” impact the meaning of the sentence?</a:t>
            </a:r>
          </a:p>
        </p:txBody>
      </p:sp>
    </p:spTree>
    <p:extLst>
      <p:ext uri="{BB962C8B-B14F-4D97-AF65-F5344CB8AC3E}">
        <p14:creationId xmlns:p14="http://schemas.microsoft.com/office/powerpoint/2010/main" val="256951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lgn="ctr">
              <a:buNone/>
            </a:pPr>
            <a:r>
              <a:rPr lang="en-US" dirty="0" smtClean="0">
                <a:latin typeface="Marker Felt"/>
                <a:cs typeface="Marker Felt"/>
              </a:rPr>
              <a:t>Let’s get technical– </a:t>
            </a:r>
          </a:p>
          <a:p>
            <a:pPr marL="0" indent="0" algn="ctr">
              <a:buNone/>
            </a:pPr>
            <a:r>
              <a:rPr lang="en-US" dirty="0" smtClean="0">
                <a:latin typeface="American Typewriter"/>
                <a:cs typeface="American Typewriter"/>
              </a:rPr>
              <a:t>Shakespeare broke a rule of grammar in this sentence!  </a:t>
            </a:r>
          </a:p>
          <a:p>
            <a:pPr marL="0" indent="0" algn="ctr">
              <a:buNone/>
            </a:pPr>
            <a:r>
              <a:rPr lang="en-US" dirty="0" smtClean="0">
                <a:latin typeface="American Typewriter"/>
                <a:cs typeface="American Typewriter"/>
              </a:rPr>
              <a:t>What rule did he break?</a:t>
            </a:r>
          </a:p>
          <a:p>
            <a:pPr marL="0" indent="0" algn="ctr">
              <a:buNone/>
            </a:pPr>
            <a:r>
              <a:rPr lang="en-US" dirty="0" smtClean="0">
                <a:latin typeface="American Typewriter"/>
                <a:cs typeface="American Typewriter"/>
              </a:rPr>
              <a:t>=======================================</a:t>
            </a:r>
            <a:endParaRPr lang="en-US" dirty="0">
              <a:latin typeface="American Typewriter"/>
              <a:cs typeface="American Typewriter"/>
            </a:endParaRPr>
          </a:p>
          <a:p>
            <a:pPr marL="0" indent="0" algn="ctr">
              <a:buNone/>
            </a:pPr>
            <a:r>
              <a:rPr lang="en-US" sz="2200" dirty="0" smtClean="0">
                <a:latin typeface="American Typewriter"/>
                <a:cs typeface="American Typewriter"/>
              </a:rPr>
              <a:t>Shakespeare created a very long run-on sentence by stringing together independent clauses with commas instead of semi-colons. </a:t>
            </a:r>
            <a:r>
              <a:rPr lang="en-US" sz="2200" dirty="0">
                <a:latin typeface="American Typewriter"/>
                <a:cs typeface="American Typewriter"/>
              </a:rPr>
              <a:t> </a:t>
            </a:r>
            <a:r>
              <a:rPr lang="en-US" sz="2200" dirty="0" smtClean="0">
                <a:latin typeface="American Typewriter"/>
                <a:cs typeface="American Typewriter"/>
              </a:rPr>
              <a:t>He did this to create a rapid, fluid motion to emphasize Caesar’s victory.  </a:t>
            </a:r>
          </a:p>
          <a:p>
            <a:pPr marL="0" indent="0" algn="ctr">
              <a:buNone/>
            </a:pPr>
            <a:r>
              <a:rPr lang="en-US" sz="2200" dirty="0" smtClean="0">
                <a:latin typeface="American Typewriter"/>
                <a:cs typeface="American Typewriter"/>
              </a:rPr>
              <a:t>Creative writing allows us to break rules, but when we write analytical essays, we should try to stick to the rules in most cases.  However, there are cases where we might purposefully break the rules for a rhetorical purpose. </a:t>
            </a:r>
            <a:endParaRPr lang="en-US" sz="2200" dirty="0">
              <a:latin typeface="American Typewriter"/>
              <a:cs typeface="American Typewriter"/>
            </a:endParaRPr>
          </a:p>
        </p:txBody>
      </p:sp>
    </p:spTree>
    <p:extLst>
      <p:ext uri="{BB962C8B-B14F-4D97-AF65-F5344CB8AC3E}">
        <p14:creationId xmlns:p14="http://schemas.microsoft.com/office/powerpoint/2010/main" val="399046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alpha val="50000"/>
            </a:schemeClr>
          </a:solidFill>
          <a:ln w="25400">
            <a:solidFill>
              <a:schemeClr val="tx1"/>
            </a:solidFill>
            <a:prstDash val="dash"/>
          </a:ln>
        </p:spPr>
        <p:txBody>
          <a:bodyPr>
            <a:normAutofit/>
          </a:bodyPr>
          <a:lstStyle/>
          <a:p>
            <a:r>
              <a:rPr lang="en-US" sz="6000" dirty="0" smtClean="0">
                <a:latin typeface="Rebel"/>
                <a:cs typeface="Rebel"/>
              </a:rPr>
              <a:t>Sentence #24</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300" dirty="0" smtClean="0">
              <a:latin typeface="VACAMOUS"/>
              <a:cs typeface="VACAMOUS"/>
            </a:endParaRPr>
          </a:p>
          <a:p>
            <a:pPr marL="0" indent="0" algn="ctr">
              <a:buNone/>
            </a:pPr>
            <a:r>
              <a:rPr lang="en-US" sz="3600" dirty="0" smtClean="0">
                <a:latin typeface="American Typewriter"/>
                <a:cs typeface="American Typewriter"/>
              </a:rPr>
              <a:t>“He stepped down, trying not to look long at her, as if she were the sun, yet he saw her, like the sun, even without looking.”</a:t>
            </a:r>
          </a:p>
          <a:p>
            <a:pPr marL="0" indent="0" algn="ctr">
              <a:buNone/>
            </a:pPr>
            <a:r>
              <a:rPr lang="en-US" sz="2000" i="1" dirty="0" smtClean="0">
                <a:latin typeface="American Typewriter"/>
                <a:cs typeface="American Typewriter"/>
              </a:rPr>
              <a:t>--Anna Karenina, </a:t>
            </a:r>
            <a:r>
              <a:rPr lang="en-US" sz="2000" dirty="0" smtClean="0">
                <a:latin typeface="American Typewriter"/>
                <a:cs typeface="American Typewriter"/>
              </a:rPr>
              <a:t>Leo Tolstoy</a:t>
            </a: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89581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alpha val="5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0" indent="0" algn="ctr">
              <a:buNone/>
            </a:pPr>
            <a:r>
              <a:rPr lang="en-US" dirty="0">
                <a:latin typeface="Marker Felt"/>
                <a:cs typeface="Marker Felt"/>
              </a:rPr>
              <a:t>Alliteration</a:t>
            </a:r>
            <a:endParaRPr lang="en-US" sz="3600" dirty="0">
              <a:latin typeface="Marker Felt"/>
              <a:cs typeface="Marker Felt"/>
            </a:endParaRPr>
          </a:p>
          <a:p>
            <a:pPr marL="0" indent="0" algn="ctr">
              <a:buNone/>
            </a:pPr>
            <a:r>
              <a:rPr lang="en-US" sz="2800" dirty="0">
                <a:latin typeface="American Typewriter"/>
                <a:cs typeface="American Typewriter"/>
              </a:rPr>
              <a:t>Repetition of the same sounds at the beginning of adjacent or closely </a:t>
            </a:r>
            <a:r>
              <a:rPr lang="en-US" sz="2800" dirty="0" smtClean="0">
                <a:latin typeface="American Typewriter"/>
                <a:cs typeface="American Typewriter"/>
              </a:rPr>
              <a:t>connected words</a:t>
            </a:r>
          </a:p>
          <a:p>
            <a:pPr marL="0" indent="0" algn="ctr">
              <a:buNone/>
            </a:pPr>
            <a:endParaRPr lang="en-US" sz="2800" dirty="0" smtClean="0">
              <a:latin typeface="American Typewriter"/>
              <a:cs typeface="American Typewriter"/>
            </a:endParaRPr>
          </a:p>
          <a:p>
            <a:pPr marL="0" indent="0" algn="ctr">
              <a:buNone/>
            </a:pPr>
            <a:r>
              <a:rPr lang="en-US" dirty="0">
                <a:latin typeface="Marker Felt"/>
                <a:cs typeface="Marker Felt"/>
              </a:rPr>
              <a:t>Simile</a:t>
            </a:r>
            <a:endParaRPr lang="en-US" sz="2800" dirty="0">
              <a:latin typeface="Marker Felt"/>
              <a:cs typeface="Marker Felt"/>
            </a:endParaRPr>
          </a:p>
          <a:p>
            <a:pPr marL="0" indent="0" algn="ctr">
              <a:buNone/>
            </a:pPr>
            <a:r>
              <a:rPr lang="en-US" sz="2800" dirty="0">
                <a:latin typeface="American Typewriter"/>
                <a:cs typeface="American Typewriter"/>
              </a:rPr>
              <a:t>A comparison using “like” or “as</a:t>
            </a:r>
            <a:r>
              <a:rPr lang="en-US" sz="2800" dirty="0" smtClean="0">
                <a:latin typeface="American Typewriter"/>
                <a:cs typeface="American Typewriter"/>
              </a:rPr>
              <a:t>”</a:t>
            </a:r>
          </a:p>
          <a:p>
            <a:pPr marL="0" indent="0" algn="ctr">
              <a:buNone/>
            </a:pPr>
            <a:endParaRPr lang="en-US" sz="2800" dirty="0" smtClean="0">
              <a:latin typeface="American Typewriter"/>
              <a:cs typeface="American Typewriter"/>
            </a:endParaRPr>
          </a:p>
          <a:p>
            <a:pPr marL="0" indent="0" algn="ctr">
              <a:buNone/>
            </a:pPr>
            <a:r>
              <a:rPr lang="en-US" sz="3000" dirty="0">
                <a:latin typeface="Marker Felt"/>
                <a:cs typeface="Marker Felt"/>
              </a:rPr>
              <a:t>Analogy</a:t>
            </a:r>
            <a:endParaRPr lang="en-US" sz="2800" dirty="0">
              <a:latin typeface="Marker Felt"/>
              <a:cs typeface="Marker Felt"/>
            </a:endParaRPr>
          </a:p>
          <a:p>
            <a:pPr marL="0" indent="0" algn="ctr">
              <a:buNone/>
            </a:pPr>
            <a:r>
              <a:rPr lang="en-US" sz="2800" dirty="0">
                <a:latin typeface="American Typewriter"/>
                <a:cs typeface="American Typewriter"/>
              </a:rPr>
              <a:t>A type of comparison like a simile or metaphor, but it compares something to a similar situation or relationship in order to explain or clarify the </a:t>
            </a:r>
            <a:r>
              <a:rPr lang="en-US" sz="2800" dirty="0" smtClean="0">
                <a:latin typeface="American Typewriter"/>
                <a:cs typeface="American Typewriter"/>
              </a:rPr>
              <a:t>point</a:t>
            </a:r>
          </a:p>
          <a:p>
            <a:pPr marL="0" indent="0" algn="ctr">
              <a:buNone/>
            </a:pPr>
            <a:endParaRPr lang="en-US" sz="2800" dirty="0">
              <a:latin typeface="American Typewriter"/>
              <a:cs typeface="American Typewriter"/>
            </a:endParaRPr>
          </a:p>
          <a:p>
            <a:pPr marL="0" indent="0" algn="ctr">
              <a:buNone/>
            </a:pPr>
            <a:r>
              <a:rPr lang="en-US" sz="2800" dirty="0">
                <a:latin typeface="Marker Felt"/>
                <a:cs typeface="Marker Felt"/>
              </a:rPr>
              <a:t>Paradox</a:t>
            </a:r>
          </a:p>
          <a:p>
            <a:pPr marL="0" indent="0" algn="ctr">
              <a:buNone/>
            </a:pPr>
            <a:r>
              <a:rPr lang="en-US" sz="2800" dirty="0">
                <a:latin typeface="American Typewriter"/>
                <a:cs typeface="American Typewriter"/>
              </a:rPr>
              <a:t>A contradictory statement that reveals a truth</a:t>
            </a: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p:txBody>
      </p:sp>
    </p:spTree>
    <p:extLst>
      <p:ext uri="{BB962C8B-B14F-4D97-AF65-F5344CB8AC3E}">
        <p14:creationId xmlns:p14="http://schemas.microsoft.com/office/powerpoint/2010/main" val="307347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ssolve">
                                      <p:cBhvr>
                                        <p:cTn id="23" dur="500"/>
                                        <p:tgtEl>
                                          <p:spTgt spid="3">
                                            <p:txEl>
                                              <p:pRg st="9" end="9"/>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dissolv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alpha val="5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dirty="0">
                <a:latin typeface="American Typewriter"/>
                <a:cs typeface="American Typewriter"/>
              </a:rPr>
              <a:t>“He stepped down, trying not to look long at her, as if she were the sun, yet he saw her, like the sun, even without looking.”</a:t>
            </a:r>
          </a:p>
          <a:p>
            <a:pPr marL="0" indent="0" algn="ctr">
              <a:buNone/>
            </a:pPr>
            <a:r>
              <a:rPr lang="en-US" sz="1800" i="1" dirty="0">
                <a:latin typeface="American Typewriter"/>
                <a:cs typeface="American Typewriter"/>
              </a:rPr>
              <a:t>--Anna Karenina, </a:t>
            </a:r>
            <a:r>
              <a:rPr lang="en-US" sz="1800" dirty="0">
                <a:latin typeface="American Typewriter"/>
                <a:cs typeface="American Typewriter"/>
              </a:rPr>
              <a:t>Leo Tolstoy</a:t>
            </a:r>
          </a:p>
          <a:p>
            <a:pPr marL="0" indent="0" algn="ctr">
              <a:buNone/>
            </a:pPr>
            <a:r>
              <a:rPr lang="en-US" dirty="0" smtClean="0">
                <a:latin typeface="American Typewriter"/>
                <a:cs typeface="American Typewriter"/>
              </a:rPr>
              <a:t>=======================================</a:t>
            </a:r>
          </a:p>
          <a:p>
            <a:pPr marL="0" indent="0" algn="ctr">
              <a:buNone/>
            </a:pPr>
            <a:endParaRPr lang="en-US" sz="2000" dirty="0">
              <a:latin typeface="American Typewriter"/>
              <a:cs typeface="American Typewriter"/>
            </a:endParaRPr>
          </a:p>
          <a:p>
            <a:pPr marL="0" indent="0" algn="ctr">
              <a:buNone/>
            </a:pPr>
            <a:r>
              <a:rPr lang="en-US" sz="2800" b="1" dirty="0" smtClean="0">
                <a:latin typeface="Optima"/>
                <a:cs typeface="Optima"/>
              </a:rPr>
              <a:t>How does Tolstoy use literary &amp; rhetorical devices to emphasize the woman’s beauty without saying she is “beautiful”?</a:t>
            </a:r>
          </a:p>
        </p:txBody>
      </p:sp>
    </p:spTree>
    <p:extLst>
      <p:ext uri="{BB962C8B-B14F-4D97-AF65-F5344CB8AC3E}">
        <p14:creationId xmlns:p14="http://schemas.microsoft.com/office/powerpoint/2010/main" val="183669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alpha val="5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lgn="ctr">
              <a:buNone/>
            </a:pPr>
            <a:r>
              <a:rPr lang="en-US" dirty="0" smtClean="0">
                <a:latin typeface="Marker Felt"/>
                <a:cs typeface="Marker Felt"/>
              </a:rPr>
              <a:t>Let’s get technical– </a:t>
            </a:r>
          </a:p>
          <a:p>
            <a:pPr marL="0" indent="0" algn="ctr">
              <a:buNone/>
            </a:pPr>
            <a:r>
              <a:rPr lang="en-US" dirty="0" smtClean="0">
                <a:latin typeface="American Typewriter"/>
                <a:cs typeface="American Typewriter"/>
              </a:rPr>
              <a:t>Tolstoy broke a grammar rule!  </a:t>
            </a:r>
          </a:p>
          <a:p>
            <a:pPr marL="0" indent="0" algn="ctr">
              <a:buNone/>
            </a:pPr>
            <a:r>
              <a:rPr lang="en-US" dirty="0" smtClean="0">
                <a:latin typeface="American Typewriter"/>
                <a:cs typeface="American Typewriter"/>
              </a:rPr>
              <a:t>What rule did he break?</a:t>
            </a:r>
          </a:p>
          <a:p>
            <a:pPr marL="0" indent="0" algn="ctr">
              <a:buNone/>
            </a:pPr>
            <a:r>
              <a:rPr lang="en-US" dirty="0" smtClean="0">
                <a:latin typeface="American Typewriter"/>
                <a:cs typeface="American Typewriter"/>
              </a:rPr>
              <a:t>=======================================</a:t>
            </a:r>
            <a:endParaRPr lang="en-US" sz="2000" dirty="0" smtClean="0">
              <a:latin typeface="Candara"/>
              <a:cs typeface="Candara"/>
            </a:endParaRPr>
          </a:p>
          <a:p>
            <a:pPr marL="0" indent="0" algn="ctr">
              <a:buNone/>
            </a:pPr>
            <a:r>
              <a:rPr lang="en-US" sz="2400" dirty="0" smtClean="0">
                <a:latin typeface="American Typewriter"/>
                <a:cs typeface="American Typewriter"/>
              </a:rPr>
              <a:t>Tolstoy created a run-on sentence by using a comma before the coordinating conjunction “yet” instead of using a semi-colon.</a:t>
            </a:r>
          </a:p>
          <a:p>
            <a:pPr marL="0" indent="0" algn="ctr">
              <a:buNone/>
            </a:pPr>
            <a:r>
              <a:rPr lang="en-US" sz="2400" dirty="0" smtClean="0">
                <a:latin typeface="American Typewriter"/>
                <a:cs typeface="American Typewriter"/>
              </a:rPr>
              <a:t>Creative writing allows us to break rules, but when we write analytical essays, we should try to stick to the rules in most cases.  However, there are cases where we might purposefully break the rules for a rhetorical purpose. </a:t>
            </a:r>
            <a:endParaRPr lang="en-US" sz="2400" dirty="0">
              <a:latin typeface="American Typewriter"/>
              <a:cs typeface="American Typewriter"/>
            </a:endParaRPr>
          </a:p>
        </p:txBody>
      </p:sp>
    </p:spTree>
    <p:extLst>
      <p:ext uri="{BB962C8B-B14F-4D97-AF65-F5344CB8AC3E}">
        <p14:creationId xmlns:p14="http://schemas.microsoft.com/office/powerpoint/2010/main" val="14909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alpha val="70000"/>
            </a:schemeClr>
          </a:solidFill>
          <a:ln w="25400">
            <a:solidFill>
              <a:schemeClr val="tx1"/>
            </a:solidFill>
            <a:prstDash val="dash"/>
          </a:ln>
        </p:spPr>
        <p:txBody>
          <a:bodyPr>
            <a:normAutofit/>
          </a:bodyPr>
          <a:lstStyle/>
          <a:p>
            <a:r>
              <a:rPr lang="en-US" sz="6000" dirty="0" smtClean="0">
                <a:latin typeface="Rebel"/>
                <a:cs typeface="Rebel"/>
              </a:rPr>
              <a:t>Sentence #25</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300" dirty="0" smtClean="0">
              <a:latin typeface="VACAMOUS"/>
              <a:cs typeface="VACAMOUS"/>
            </a:endParaRPr>
          </a:p>
          <a:p>
            <a:pPr marL="0" indent="0" algn="ctr">
              <a:buNone/>
            </a:pPr>
            <a:r>
              <a:rPr lang="en-US" sz="4400" dirty="0" smtClean="0">
                <a:latin typeface="American Typewriter"/>
                <a:cs typeface="American Typewriter"/>
              </a:rPr>
              <a:t>“Fair is foul, and foul is fair.”</a:t>
            </a:r>
          </a:p>
          <a:p>
            <a:pPr marL="0" indent="0" algn="ctr">
              <a:buNone/>
            </a:pPr>
            <a:r>
              <a:rPr lang="en-US" sz="2000" i="1" dirty="0" smtClean="0">
                <a:latin typeface="American Typewriter"/>
                <a:cs typeface="American Typewriter"/>
              </a:rPr>
              <a:t>--Macbeth, </a:t>
            </a:r>
            <a:r>
              <a:rPr lang="en-US" sz="2000" dirty="0" smtClean="0">
                <a:latin typeface="American Typewriter"/>
                <a:cs typeface="American Typewriter"/>
              </a:rPr>
              <a:t>William Shakespeare</a:t>
            </a: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24036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alpha val="7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sz="3100" dirty="0" smtClean="0">
                <a:latin typeface="Marker Felt"/>
                <a:cs typeface="Marker Felt"/>
              </a:rPr>
              <a:t>Alliteration</a:t>
            </a:r>
            <a:endParaRPr lang="en-US" sz="2800" dirty="0">
              <a:latin typeface="Marker Felt"/>
              <a:cs typeface="Marker Felt"/>
            </a:endParaRPr>
          </a:p>
          <a:p>
            <a:pPr marL="0" indent="0" algn="ctr">
              <a:buNone/>
            </a:pPr>
            <a:r>
              <a:rPr lang="en-US" sz="2800" dirty="0">
                <a:latin typeface="American Typewriter"/>
                <a:cs typeface="American Typewriter"/>
              </a:rPr>
              <a:t>Repetition of the same sounds at the beginning of adjacent or closely connected </a:t>
            </a:r>
            <a:r>
              <a:rPr lang="en-US" sz="2800" dirty="0" smtClean="0">
                <a:latin typeface="American Typewriter"/>
                <a:cs typeface="American Typewriter"/>
              </a:rPr>
              <a:t>words</a:t>
            </a:r>
          </a:p>
          <a:p>
            <a:pPr marL="0" indent="0" algn="ctr">
              <a:buNone/>
            </a:pPr>
            <a:endParaRPr lang="en-US" sz="2800" dirty="0">
              <a:latin typeface="American Typewriter"/>
              <a:cs typeface="American Typewriter"/>
            </a:endParaRPr>
          </a:p>
          <a:p>
            <a:pPr marL="0" indent="0" algn="ctr">
              <a:buNone/>
            </a:pPr>
            <a:r>
              <a:rPr lang="en-US" sz="3100" dirty="0">
                <a:latin typeface="Marker Felt"/>
                <a:cs typeface="Marker Felt"/>
              </a:rPr>
              <a:t>Amplification</a:t>
            </a:r>
            <a:endParaRPr lang="en-US" sz="2200" dirty="0">
              <a:latin typeface="Marker Felt"/>
              <a:cs typeface="Marker Felt"/>
            </a:endParaRPr>
          </a:p>
          <a:p>
            <a:pPr marL="0" indent="0" algn="ctr">
              <a:buNone/>
            </a:pPr>
            <a:r>
              <a:rPr lang="en-US" sz="2800" dirty="0">
                <a:latin typeface="American Typewriter"/>
                <a:cs typeface="American Typewriter"/>
              </a:rPr>
              <a:t>Repeating a word or expression for </a:t>
            </a:r>
            <a:r>
              <a:rPr lang="en-US" sz="2800" dirty="0" smtClean="0">
                <a:latin typeface="American Typewriter"/>
                <a:cs typeface="American Typewriter"/>
              </a:rPr>
              <a:t>emphasis</a:t>
            </a:r>
          </a:p>
          <a:p>
            <a:pPr marL="0" indent="0" algn="ctr">
              <a:buNone/>
            </a:pPr>
            <a:endParaRPr lang="en-US" sz="2800" dirty="0">
              <a:latin typeface="American Typewriter"/>
              <a:cs typeface="American Typewriter"/>
            </a:endParaRPr>
          </a:p>
          <a:p>
            <a:pPr marL="0" indent="0" algn="ctr">
              <a:buNone/>
            </a:pPr>
            <a:r>
              <a:rPr lang="en-US" sz="3100" dirty="0">
                <a:latin typeface="Marker Felt"/>
                <a:cs typeface="Marker Felt"/>
              </a:rPr>
              <a:t>Paradox</a:t>
            </a:r>
            <a:endParaRPr lang="en-US" sz="2800" dirty="0">
              <a:latin typeface="Marker Felt"/>
              <a:cs typeface="Marker Felt"/>
            </a:endParaRPr>
          </a:p>
          <a:p>
            <a:pPr marL="0" indent="0" algn="ctr">
              <a:buNone/>
            </a:pPr>
            <a:r>
              <a:rPr lang="en-US" sz="2800" dirty="0">
                <a:latin typeface="American Typewriter"/>
                <a:cs typeface="American Typewriter"/>
              </a:rPr>
              <a:t>A contradictory statement that reveals a </a:t>
            </a:r>
            <a:r>
              <a:rPr lang="en-US" sz="2800" dirty="0" smtClean="0">
                <a:latin typeface="American Typewriter"/>
                <a:cs typeface="American Typewriter"/>
              </a:rPr>
              <a:t>truth</a:t>
            </a:r>
          </a:p>
          <a:p>
            <a:pPr marL="0" indent="0" algn="ctr">
              <a:buNone/>
            </a:pPr>
            <a:endParaRPr lang="en-US" sz="2800" dirty="0">
              <a:latin typeface="American Typewriter"/>
              <a:cs typeface="American Typewriter"/>
            </a:endParaRPr>
          </a:p>
          <a:p>
            <a:pPr marL="0" indent="0" algn="ctr">
              <a:buNone/>
            </a:pPr>
            <a:r>
              <a:rPr lang="en-US" sz="3100" dirty="0" smtClean="0">
                <a:latin typeface="Marker Felt"/>
                <a:cs typeface="Marker Felt"/>
              </a:rPr>
              <a:t>Verbal Irony</a:t>
            </a:r>
            <a:endParaRPr lang="en-US" sz="2800" dirty="0">
              <a:latin typeface="Marker Felt"/>
              <a:cs typeface="Marker Felt"/>
            </a:endParaRPr>
          </a:p>
          <a:p>
            <a:pPr marL="0" indent="0" algn="ctr">
              <a:buNone/>
            </a:pPr>
            <a:r>
              <a:rPr lang="en-US" sz="2800" dirty="0" smtClean="0">
                <a:latin typeface="American Typewriter"/>
                <a:cs typeface="American Typewriter"/>
              </a:rPr>
              <a:t>When a speaker says something opposite of our expectations</a:t>
            </a: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p:txBody>
      </p:sp>
    </p:spTree>
    <p:extLst>
      <p:ext uri="{BB962C8B-B14F-4D97-AF65-F5344CB8AC3E}">
        <p14:creationId xmlns:p14="http://schemas.microsoft.com/office/powerpoint/2010/main" val="8370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ssolve">
                                      <p:cBhvr>
                                        <p:cTn id="23" dur="500"/>
                                        <p:tgtEl>
                                          <p:spTgt spid="3">
                                            <p:txEl>
                                              <p:pRg st="9" end="9"/>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dissolv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alpha val="7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sz="4000" dirty="0">
                <a:latin typeface="American Typewriter"/>
                <a:cs typeface="American Typewriter"/>
              </a:rPr>
              <a:t>“Fair is foul, and foul is fair.”</a:t>
            </a:r>
          </a:p>
          <a:p>
            <a:pPr marL="0" indent="0" algn="ctr">
              <a:buNone/>
            </a:pPr>
            <a:r>
              <a:rPr lang="en-US" sz="1800" i="1" dirty="0">
                <a:latin typeface="American Typewriter"/>
                <a:cs typeface="American Typewriter"/>
              </a:rPr>
              <a:t>--Macbeth, </a:t>
            </a:r>
            <a:r>
              <a:rPr lang="en-US" sz="1800" dirty="0">
                <a:latin typeface="American Typewriter"/>
                <a:cs typeface="American Typewriter"/>
              </a:rPr>
              <a:t>William Shakespeare</a:t>
            </a:r>
          </a:p>
          <a:p>
            <a:pPr marL="0" indent="0" algn="ctr">
              <a:buNone/>
            </a:pPr>
            <a:r>
              <a:rPr lang="en-US" dirty="0" smtClean="0">
                <a:latin typeface="American Typewriter"/>
                <a:cs typeface="American Typewriter"/>
              </a:rPr>
              <a:t>=======================================</a:t>
            </a:r>
          </a:p>
          <a:p>
            <a:pPr marL="0" indent="0" algn="ctr">
              <a:buNone/>
            </a:pPr>
            <a:endParaRPr lang="en-US" sz="2000" dirty="0">
              <a:latin typeface="American Typewriter"/>
              <a:cs typeface="American Typewriter"/>
            </a:endParaRPr>
          </a:p>
          <a:p>
            <a:pPr marL="0" indent="0" algn="ctr">
              <a:buNone/>
            </a:pPr>
            <a:r>
              <a:rPr lang="en-US" sz="2800" b="1" dirty="0" smtClean="0">
                <a:latin typeface="Optima"/>
                <a:cs typeface="Optima"/>
              </a:rPr>
              <a:t>What is ironic or contradictory about Shakespeare’s quote?</a:t>
            </a:r>
          </a:p>
          <a:p>
            <a:pPr marL="0" indent="0" algn="ctr">
              <a:buNone/>
            </a:pPr>
            <a:r>
              <a:rPr lang="en-US" sz="2800" b="1" dirty="0" smtClean="0">
                <a:latin typeface="Optima"/>
                <a:cs typeface="Optima"/>
              </a:rPr>
              <a:t>How does Shakespeare use literary &amp; rhetorical devices to make a philosophical statement about appearances?</a:t>
            </a:r>
          </a:p>
        </p:txBody>
      </p:sp>
    </p:spTree>
    <p:extLst>
      <p:ext uri="{BB962C8B-B14F-4D97-AF65-F5344CB8AC3E}">
        <p14:creationId xmlns:p14="http://schemas.microsoft.com/office/powerpoint/2010/main" val="5457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DD63"/>
          </a:solidFill>
          <a:ln w="25400">
            <a:solidFill>
              <a:schemeClr val="tx1"/>
            </a:solidFill>
            <a:prstDash val="dash"/>
          </a:ln>
        </p:spPr>
        <p:txBody>
          <a:bodyPr>
            <a:normAutofit/>
          </a:bodyPr>
          <a:lstStyle/>
          <a:p>
            <a:r>
              <a:rPr lang="en-US" sz="6000" dirty="0" smtClean="0">
                <a:latin typeface="Rebel"/>
                <a:cs typeface="Rebel"/>
              </a:rPr>
              <a:t>Sentence #26</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fontScale="92500" lnSpcReduction="20000"/>
          </a:bodyPr>
          <a:lstStyle/>
          <a:p>
            <a:pPr marL="0" indent="0" algn="ctr">
              <a:buNone/>
            </a:pPr>
            <a:r>
              <a:rPr lang="en-US" dirty="0" smtClean="0">
                <a:latin typeface="VACAMOUS"/>
                <a:cs typeface="VACAMOUS"/>
              </a:rPr>
              <a:t>Mentor Sentence:</a:t>
            </a:r>
          </a:p>
          <a:p>
            <a:pPr marL="0" indent="0" algn="ctr">
              <a:buNone/>
            </a:pPr>
            <a:endParaRPr lang="en-US" sz="1300" dirty="0" smtClean="0">
              <a:latin typeface="VACAMOUS"/>
              <a:cs typeface="VACAMOUS"/>
            </a:endParaRPr>
          </a:p>
          <a:p>
            <a:pPr marL="0" indent="0" algn="ctr">
              <a:buNone/>
            </a:pPr>
            <a:r>
              <a:rPr lang="en-US" sz="4400" dirty="0" smtClean="0">
                <a:latin typeface="American Typewriter"/>
                <a:cs typeface="American Typewriter"/>
              </a:rPr>
              <a:t>“Histories make men wise; poets, witty; the mathematics, subtle; natural philosophy, deep; moral, grave; logic and rhetoric, able to contend.”</a:t>
            </a:r>
          </a:p>
          <a:p>
            <a:pPr marL="0" indent="0" algn="ctr">
              <a:buNone/>
            </a:pPr>
            <a:r>
              <a:rPr lang="en-US" sz="2000" i="1" dirty="0" smtClean="0">
                <a:latin typeface="American Typewriter"/>
                <a:cs typeface="American Typewriter"/>
              </a:rPr>
              <a:t>--Of Studies, </a:t>
            </a:r>
            <a:r>
              <a:rPr lang="en-US" sz="2000" dirty="0" smtClean="0">
                <a:latin typeface="American Typewriter"/>
                <a:cs typeface="American Typewriter"/>
              </a:rPr>
              <a:t>Francis Bacon</a:t>
            </a: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107713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DD63"/>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sz="3000" dirty="0">
                <a:latin typeface="Marker Felt"/>
                <a:cs typeface="Marker Felt"/>
              </a:rPr>
              <a:t>Parallel Structure</a:t>
            </a:r>
          </a:p>
          <a:p>
            <a:pPr marL="0" indent="0" algn="ctr">
              <a:buNone/>
            </a:pPr>
            <a:r>
              <a:rPr lang="en-US" sz="2800" dirty="0">
                <a:latin typeface="American Typewriter"/>
                <a:cs typeface="American Typewriter"/>
              </a:rPr>
              <a:t>A repeated grammatical </a:t>
            </a:r>
            <a:r>
              <a:rPr lang="en-US" sz="2800" dirty="0" smtClean="0">
                <a:latin typeface="American Typewriter"/>
                <a:cs typeface="American Typewriter"/>
              </a:rPr>
              <a:t>pattern</a:t>
            </a:r>
          </a:p>
          <a:p>
            <a:pPr marL="0" indent="0" algn="ctr">
              <a:buNone/>
            </a:pPr>
            <a:r>
              <a:rPr lang="en-US" sz="1800" dirty="0" smtClean="0">
                <a:latin typeface="American Typewriter"/>
                <a:cs typeface="American Typewriter"/>
              </a:rPr>
              <a:t>(*note:  Bacon’s quotation is not purely parallel although it is close.)</a:t>
            </a:r>
            <a:endParaRPr lang="en-US" sz="1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r>
              <a:rPr lang="en-US" sz="3000" dirty="0">
                <a:latin typeface="Marker Felt"/>
                <a:cs typeface="Marker Felt"/>
              </a:rPr>
              <a:t>Asyndeton</a:t>
            </a:r>
            <a:endParaRPr lang="en-US" sz="2800" dirty="0">
              <a:latin typeface="Marker Felt"/>
              <a:cs typeface="Marker Felt"/>
            </a:endParaRPr>
          </a:p>
          <a:p>
            <a:pPr marL="0" indent="0" algn="ctr">
              <a:buNone/>
            </a:pPr>
            <a:r>
              <a:rPr lang="en-US" sz="2800" dirty="0">
                <a:latin typeface="American Typewriter"/>
                <a:cs typeface="American Typewriter"/>
              </a:rPr>
              <a:t>Omitting conjunctions such as “and” or “as” from a series of related clauses for Rhetorical Effect </a:t>
            </a:r>
          </a:p>
          <a:p>
            <a:pPr marL="0" indent="0" algn="ctr">
              <a:buNone/>
            </a:pPr>
            <a:endParaRPr lang="en-US" sz="2800" dirty="0" smtClean="0">
              <a:latin typeface="American Typewriter"/>
              <a:cs typeface="American Typewriter"/>
            </a:endParaRPr>
          </a:p>
          <a:p>
            <a:pPr marL="0" indent="0" algn="ctr">
              <a:buNone/>
            </a:pPr>
            <a:r>
              <a:rPr lang="en-US" sz="3000" dirty="0">
                <a:latin typeface="Marker Felt"/>
                <a:cs typeface="Marker Felt"/>
              </a:rPr>
              <a:t>The Balanced Sentence</a:t>
            </a:r>
          </a:p>
          <a:p>
            <a:pPr marL="0" indent="0" algn="ctr">
              <a:buNone/>
            </a:pPr>
            <a:r>
              <a:rPr lang="en-US" sz="2800" dirty="0">
                <a:latin typeface="American Typewriter"/>
                <a:cs typeface="American Typewriter"/>
              </a:rPr>
              <a:t>A balanced sentence is made up of two segments that are equal in length and grammatical structure; therefore, balanced sentences always have parallelism. </a:t>
            </a: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p:txBody>
      </p:sp>
    </p:spTree>
    <p:extLst>
      <p:ext uri="{BB962C8B-B14F-4D97-AF65-F5344CB8AC3E}">
        <p14:creationId xmlns:p14="http://schemas.microsoft.com/office/powerpoint/2010/main" val="348191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dissolve">
                                      <p:cBhvr>
                                        <p:cTn id="15" dur="500"/>
                                        <p:tgtEl>
                                          <p:spTgt spid="3">
                                            <p:txEl>
                                              <p:pRg st="7" end="7"/>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dissolv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DD63"/>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sz="2800" dirty="0">
                <a:latin typeface="American Typewriter"/>
                <a:cs typeface="American Typewriter"/>
              </a:rPr>
              <a:t>“Histories make men wise; poets, witty; the mathematics, subtle; natural philosophy, deep; moral, grave; logic and rhetoric, able to contend.”</a:t>
            </a:r>
          </a:p>
          <a:p>
            <a:pPr marL="0" indent="0" algn="ctr">
              <a:buNone/>
            </a:pPr>
            <a:r>
              <a:rPr lang="en-US" sz="1800" i="1" dirty="0">
                <a:latin typeface="American Typewriter"/>
                <a:cs typeface="American Typewriter"/>
              </a:rPr>
              <a:t>--Of Studies, </a:t>
            </a:r>
            <a:r>
              <a:rPr lang="en-US" sz="1800" dirty="0">
                <a:latin typeface="American Typewriter"/>
                <a:cs typeface="American Typewriter"/>
              </a:rPr>
              <a:t>Francis Bacon</a:t>
            </a:r>
            <a:endParaRPr lang="en-US" sz="1100" dirty="0">
              <a:latin typeface="American Typewriter"/>
              <a:cs typeface="American Typewriter"/>
            </a:endParaRPr>
          </a:p>
          <a:p>
            <a:pPr marL="0" indent="0" algn="ctr">
              <a:buNone/>
            </a:pPr>
            <a:r>
              <a:rPr lang="en-US" dirty="0" smtClean="0">
                <a:latin typeface="American Typewriter"/>
                <a:cs typeface="American Typewriter"/>
              </a:rPr>
              <a:t>=======================================</a:t>
            </a:r>
          </a:p>
          <a:p>
            <a:pPr marL="0" indent="0" algn="ctr">
              <a:buNone/>
            </a:pPr>
            <a:endParaRPr lang="en-US" sz="2000" dirty="0">
              <a:latin typeface="American Typewriter"/>
              <a:cs typeface="American Typewriter"/>
            </a:endParaRPr>
          </a:p>
          <a:p>
            <a:pPr marL="0" indent="0" algn="ctr">
              <a:buNone/>
            </a:pPr>
            <a:r>
              <a:rPr lang="en-US" sz="2800" b="1" dirty="0" smtClean="0">
                <a:latin typeface="Optima"/>
                <a:cs typeface="Optima"/>
              </a:rPr>
              <a:t>How could we change Bacon’s quote to make it perfectly parallel?</a:t>
            </a:r>
          </a:p>
          <a:p>
            <a:pPr marL="0" indent="0" algn="ctr">
              <a:buNone/>
            </a:pPr>
            <a:r>
              <a:rPr lang="en-US" sz="2800" b="1" dirty="0" smtClean="0">
                <a:latin typeface="Optima"/>
                <a:cs typeface="Optima"/>
              </a:rPr>
              <a:t>How does the structure of his statement affect its meaning?</a:t>
            </a:r>
          </a:p>
        </p:txBody>
      </p:sp>
    </p:spTree>
    <p:extLst>
      <p:ext uri="{BB962C8B-B14F-4D97-AF65-F5344CB8AC3E}">
        <p14:creationId xmlns:p14="http://schemas.microsoft.com/office/powerpoint/2010/main" val="336661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lgn="ctr">
              <a:buNone/>
            </a:pPr>
            <a:r>
              <a:rPr lang="en-US" sz="3100" dirty="0" smtClean="0">
                <a:latin typeface="Marker Felt"/>
                <a:cs typeface="Marker Felt"/>
              </a:rPr>
              <a:t>Parallel Structure</a:t>
            </a:r>
          </a:p>
          <a:p>
            <a:pPr marL="0" indent="0" algn="ctr">
              <a:buNone/>
            </a:pPr>
            <a:r>
              <a:rPr lang="en-US" sz="2800" dirty="0" smtClean="0">
                <a:latin typeface="American Typewriter"/>
                <a:cs typeface="American Typewriter"/>
              </a:rPr>
              <a:t>A repeated grammatical Pattern</a:t>
            </a:r>
          </a:p>
          <a:p>
            <a:pPr marL="0" indent="0" algn="ctr">
              <a:buNone/>
            </a:pPr>
            <a:endParaRPr lang="en-US" sz="2400" dirty="0" smtClean="0">
              <a:latin typeface="Boboiboy Newyork Medium"/>
              <a:cs typeface="Boboiboy Newyork Medium"/>
            </a:endParaRPr>
          </a:p>
          <a:p>
            <a:pPr marL="0" indent="0" algn="ctr">
              <a:buNone/>
            </a:pPr>
            <a:r>
              <a:rPr lang="en-US" sz="3100" dirty="0" smtClean="0">
                <a:latin typeface="Marker Felt"/>
                <a:cs typeface="Marker Felt"/>
              </a:rPr>
              <a:t>Anaphora</a:t>
            </a:r>
            <a:endParaRPr lang="en-US" sz="2400" dirty="0" smtClean="0">
              <a:latin typeface="Marker Felt"/>
              <a:cs typeface="Marker Felt"/>
            </a:endParaRPr>
          </a:p>
          <a:p>
            <a:pPr marL="0" indent="0" algn="ctr">
              <a:buNone/>
            </a:pPr>
            <a:r>
              <a:rPr lang="en-US" sz="2800" dirty="0" smtClean="0">
                <a:latin typeface="American Typewriter"/>
                <a:cs typeface="American Typewriter"/>
              </a:rPr>
              <a:t>The repetition of a word or phrase at the beginning of successive clauses or phrases</a:t>
            </a:r>
          </a:p>
          <a:p>
            <a:pPr marL="0" indent="0" algn="ctr">
              <a:buNone/>
            </a:pPr>
            <a:endParaRPr lang="en-US" sz="2800" dirty="0">
              <a:latin typeface="American Typewriter"/>
              <a:cs typeface="American Typewriter"/>
            </a:endParaRPr>
          </a:p>
          <a:p>
            <a:pPr marL="0" indent="0" algn="ctr">
              <a:buNone/>
            </a:pPr>
            <a:r>
              <a:rPr lang="en-US" sz="2800" dirty="0">
                <a:latin typeface="Marker Felt"/>
                <a:cs typeface="Marker Felt"/>
              </a:rPr>
              <a:t>Asyndeton</a:t>
            </a:r>
          </a:p>
          <a:p>
            <a:pPr marL="0" indent="0" algn="ctr">
              <a:buNone/>
            </a:pPr>
            <a:r>
              <a:rPr lang="en-US" sz="2800" dirty="0">
                <a:latin typeface="American Typewriter"/>
                <a:cs typeface="American Typewriter"/>
              </a:rPr>
              <a:t>Omitting conjunctions such as “and” or “as” from a series of related clauses for rhetorical </a:t>
            </a:r>
            <a:r>
              <a:rPr lang="en-US" sz="2800" dirty="0" smtClean="0">
                <a:latin typeface="American Typewriter"/>
                <a:cs typeface="American Typewriter"/>
              </a:rPr>
              <a:t>effect</a:t>
            </a:r>
          </a:p>
          <a:p>
            <a:pPr marL="0" indent="0" algn="ctr">
              <a:buNone/>
            </a:pPr>
            <a:endParaRPr lang="en-US" sz="2800" dirty="0" smtClean="0">
              <a:latin typeface="American Typewriter"/>
              <a:cs typeface="American Typewriter"/>
            </a:endParaRPr>
          </a:p>
          <a:p>
            <a:pPr marL="0" indent="0" algn="ctr">
              <a:buNone/>
            </a:pPr>
            <a:endParaRPr lang="en-US" sz="2800" b="1" dirty="0">
              <a:latin typeface="Optima"/>
              <a:cs typeface="Optima"/>
            </a:endParaRPr>
          </a:p>
          <a:p>
            <a:pPr marL="0" indent="0" algn="ctr">
              <a:buNone/>
            </a:pPr>
            <a:endParaRPr lang="en-US" sz="2800" dirty="0" smtClean="0">
              <a:latin typeface="Candara"/>
              <a:cs typeface="Candara"/>
            </a:endParaRPr>
          </a:p>
        </p:txBody>
      </p:sp>
    </p:spTree>
    <p:extLst>
      <p:ext uri="{BB962C8B-B14F-4D97-AF65-F5344CB8AC3E}">
        <p14:creationId xmlns:p14="http://schemas.microsoft.com/office/powerpoint/2010/main" val="87474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A9F9"/>
          </a:solidFill>
          <a:ln w="25400">
            <a:solidFill>
              <a:schemeClr val="tx1"/>
            </a:solidFill>
            <a:prstDash val="dash"/>
          </a:ln>
        </p:spPr>
        <p:txBody>
          <a:bodyPr>
            <a:normAutofit/>
          </a:bodyPr>
          <a:lstStyle/>
          <a:p>
            <a:r>
              <a:rPr lang="en-US" sz="6000" dirty="0" smtClean="0">
                <a:latin typeface="Rebel"/>
                <a:cs typeface="Rebel"/>
              </a:rPr>
              <a:t>Sentence #27</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100" dirty="0" smtClean="0">
              <a:latin typeface="VACAMOUS"/>
              <a:cs typeface="VACAMOUS"/>
            </a:endParaRPr>
          </a:p>
          <a:p>
            <a:pPr marL="0" indent="0" algn="ctr">
              <a:buNone/>
            </a:pPr>
            <a:r>
              <a:rPr lang="en-US" sz="3600" dirty="0" smtClean="0">
                <a:latin typeface="American Typewriter"/>
                <a:cs typeface="American Typewriter"/>
              </a:rPr>
              <a:t>“Did I request thee, Maker, from my clay to </a:t>
            </a:r>
            <a:r>
              <a:rPr lang="en-US" sz="3600" dirty="0" err="1" smtClean="0">
                <a:latin typeface="American Typewriter"/>
                <a:cs typeface="American Typewriter"/>
              </a:rPr>
              <a:t>mould</a:t>
            </a:r>
            <a:r>
              <a:rPr lang="en-US" sz="3600" dirty="0" smtClean="0">
                <a:latin typeface="American Typewriter"/>
                <a:cs typeface="American Typewriter"/>
              </a:rPr>
              <a:t> me man?  Did I solicit thee from darkness to promote me?”</a:t>
            </a:r>
          </a:p>
          <a:p>
            <a:pPr marL="0" indent="0" algn="ctr">
              <a:buNone/>
            </a:pPr>
            <a:r>
              <a:rPr lang="en-US" sz="2000" i="1" dirty="0" smtClean="0">
                <a:latin typeface="American Typewriter"/>
                <a:cs typeface="American Typewriter"/>
              </a:rPr>
              <a:t>--Paradise Lost, </a:t>
            </a:r>
            <a:r>
              <a:rPr lang="en-US" sz="2000" dirty="0" smtClean="0">
                <a:latin typeface="American Typewriter"/>
                <a:cs typeface="American Typewriter"/>
              </a:rPr>
              <a:t>John Milton</a:t>
            </a: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411747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A9F9"/>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0" y="1600200"/>
            <a:ext cx="9144000" cy="5257800"/>
          </a:xfrm>
        </p:spPr>
        <p:txBody>
          <a:bodyPr>
            <a:normAutofit fontScale="47500" lnSpcReduction="20000"/>
          </a:bodyPr>
          <a:lstStyle/>
          <a:p>
            <a:pPr marL="0" indent="0" algn="ctr">
              <a:buNone/>
            </a:pPr>
            <a:r>
              <a:rPr lang="en-US" sz="5900" dirty="0">
                <a:latin typeface="Marker Felt"/>
                <a:cs typeface="Marker Felt"/>
              </a:rPr>
              <a:t>Alliteration</a:t>
            </a:r>
            <a:endParaRPr lang="en-US" sz="3300" dirty="0">
              <a:latin typeface="Marker Felt"/>
              <a:cs typeface="Marker Felt"/>
            </a:endParaRPr>
          </a:p>
          <a:p>
            <a:pPr marL="0" indent="0" algn="ctr">
              <a:buNone/>
            </a:pPr>
            <a:r>
              <a:rPr lang="en-US" sz="3500" dirty="0">
                <a:latin typeface="American Typewriter"/>
                <a:cs typeface="American Typewriter"/>
              </a:rPr>
              <a:t>Repetition of the same sounds at the beginning of adjacent or closely connected words</a:t>
            </a:r>
          </a:p>
          <a:p>
            <a:pPr marL="0" indent="0" algn="ctr">
              <a:buNone/>
            </a:pPr>
            <a:endParaRPr lang="en-US" sz="3300" dirty="0" smtClean="0">
              <a:latin typeface="American Typewriter"/>
              <a:cs typeface="American Typewriter"/>
            </a:endParaRPr>
          </a:p>
          <a:p>
            <a:pPr marL="0" indent="0" algn="ctr">
              <a:buNone/>
            </a:pPr>
            <a:r>
              <a:rPr lang="en-US" sz="5900" dirty="0">
                <a:latin typeface="Marker Felt"/>
                <a:cs typeface="Marker Felt"/>
              </a:rPr>
              <a:t>Rhetorical Question</a:t>
            </a:r>
            <a:endParaRPr lang="en-US" sz="4200" dirty="0">
              <a:latin typeface="Marker Felt"/>
              <a:cs typeface="Marker Felt"/>
            </a:endParaRPr>
          </a:p>
          <a:p>
            <a:pPr marL="0" indent="0" algn="ctr">
              <a:buNone/>
            </a:pPr>
            <a:r>
              <a:rPr lang="en-US" sz="3800" dirty="0">
                <a:latin typeface="American Typewriter"/>
                <a:cs typeface="American Typewriter"/>
              </a:rPr>
              <a:t>A question that is asked for rhetorical merit but not meant to be literally answered</a:t>
            </a:r>
            <a:endParaRPr lang="en-US" sz="2900" dirty="0">
              <a:latin typeface="American Typewriter"/>
              <a:cs typeface="American Typewriter"/>
            </a:endParaRPr>
          </a:p>
          <a:p>
            <a:pPr marL="0" indent="0" algn="ctr">
              <a:buNone/>
            </a:pPr>
            <a:endParaRPr lang="en-US" sz="3300" dirty="0" smtClean="0">
              <a:latin typeface="American Typewriter"/>
              <a:cs typeface="American Typewriter"/>
            </a:endParaRPr>
          </a:p>
          <a:p>
            <a:pPr marL="0" indent="0" algn="ctr">
              <a:buNone/>
            </a:pPr>
            <a:r>
              <a:rPr lang="en-US" sz="5900" dirty="0" smtClean="0">
                <a:latin typeface="Marker Felt"/>
                <a:cs typeface="Marker Felt"/>
              </a:rPr>
              <a:t>Epithet</a:t>
            </a:r>
            <a:endParaRPr lang="en-US" sz="2500" dirty="0">
              <a:latin typeface="Marker Felt"/>
              <a:cs typeface="Marker Felt"/>
            </a:endParaRPr>
          </a:p>
          <a:p>
            <a:pPr marL="0" indent="0" algn="ctr">
              <a:buNone/>
            </a:pPr>
            <a:r>
              <a:rPr lang="en-US" sz="3800" dirty="0" smtClean="0">
                <a:latin typeface="American Typewriter"/>
                <a:cs typeface="American Typewriter"/>
              </a:rPr>
              <a:t>Replacing a person’s or thing’s name with another noun that reveals a character trait of that person or thing</a:t>
            </a:r>
          </a:p>
          <a:p>
            <a:pPr marL="0" indent="0" algn="ctr">
              <a:buNone/>
            </a:pPr>
            <a:endParaRPr lang="en-US" sz="3300" dirty="0">
              <a:latin typeface="American Typewriter"/>
              <a:cs typeface="American Typewriter"/>
            </a:endParaRPr>
          </a:p>
          <a:p>
            <a:pPr marL="0" indent="0" algn="ctr">
              <a:buNone/>
            </a:pPr>
            <a:r>
              <a:rPr lang="en-US" sz="5900" dirty="0">
                <a:latin typeface="Marker Felt"/>
                <a:cs typeface="Marker Felt"/>
              </a:rPr>
              <a:t>Anaphora</a:t>
            </a:r>
            <a:endParaRPr lang="en-US" sz="5100" dirty="0">
              <a:latin typeface="Marker Felt"/>
              <a:cs typeface="Marker Felt"/>
            </a:endParaRPr>
          </a:p>
          <a:p>
            <a:pPr marL="0" indent="0" algn="ctr">
              <a:buNone/>
            </a:pPr>
            <a:r>
              <a:rPr lang="en-US" sz="3800" dirty="0">
                <a:latin typeface="American Typewriter"/>
                <a:cs typeface="American Typewriter"/>
              </a:rPr>
              <a:t>The repetition of a word or phrase at the beginning of successive clauses or </a:t>
            </a:r>
            <a:r>
              <a:rPr lang="en-US" sz="3800" dirty="0" smtClean="0">
                <a:latin typeface="American Typewriter"/>
                <a:cs typeface="American Typewriter"/>
              </a:rPr>
              <a:t>phrases</a:t>
            </a:r>
          </a:p>
          <a:p>
            <a:pPr marL="0" indent="0" algn="ctr">
              <a:buNone/>
            </a:pPr>
            <a:endParaRPr lang="en-US" sz="5800" dirty="0">
              <a:latin typeface="American Typewriter"/>
              <a:cs typeface="American Typewriter"/>
            </a:endParaRPr>
          </a:p>
          <a:p>
            <a:pPr marL="0" indent="0" algn="ctr">
              <a:buNone/>
            </a:pPr>
            <a:r>
              <a:rPr lang="en-US" sz="5000" dirty="0">
                <a:latin typeface="Marker Felt"/>
                <a:cs typeface="Marker Felt"/>
              </a:rPr>
              <a:t>Parallel Structure</a:t>
            </a:r>
          </a:p>
          <a:p>
            <a:pPr marL="0" indent="0" algn="ctr">
              <a:buNone/>
            </a:pPr>
            <a:r>
              <a:rPr lang="en-US" sz="3800" dirty="0">
                <a:latin typeface="American Typewriter"/>
                <a:cs typeface="American Typewriter"/>
              </a:rPr>
              <a:t>A repeated grammatical pattern</a:t>
            </a:r>
          </a:p>
          <a:p>
            <a:pPr marL="0" indent="0" algn="ctr">
              <a:buNone/>
            </a:pPr>
            <a:endParaRPr lang="en-US" sz="3100" dirty="0">
              <a:latin typeface="American Typewriter"/>
              <a:cs typeface="American Typewriter"/>
            </a:endParaRPr>
          </a:p>
          <a:p>
            <a:pPr marL="0" indent="0" algn="ctr">
              <a:buNone/>
            </a:pP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p:txBody>
      </p:sp>
    </p:spTree>
    <p:extLst>
      <p:ext uri="{BB962C8B-B14F-4D97-AF65-F5344CB8AC3E}">
        <p14:creationId xmlns:p14="http://schemas.microsoft.com/office/powerpoint/2010/main" val="341387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ssolve">
                                      <p:cBhvr>
                                        <p:cTn id="23" dur="500"/>
                                        <p:tgtEl>
                                          <p:spTgt spid="3">
                                            <p:txEl>
                                              <p:pRg st="9" end="9"/>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dissolve">
                                      <p:cBhvr>
                                        <p:cTn id="26" dur="500"/>
                                        <p:tgtEl>
                                          <p:spTgt spid="3">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dissolve">
                                      <p:cBhvr>
                                        <p:cTn id="31" dur="500"/>
                                        <p:tgtEl>
                                          <p:spTgt spid="3">
                                            <p:txEl>
                                              <p:pRg st="12" end="1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dissolve">
                                      <p:cBhvr>
                                        <p:cTn id="3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A9F9"/>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sz="2800" dirty="0">
                <a:latin typeface="American Typewriter"/>
                <a:cs typeface="American Typewriter"/>
              </a:rPr>
              <a:t>“Did I request thee, Maker, from my clay to </a:t>
            </a:r>
            <a:r>
              <a:rPr lang="en-US" sz="2800" dirty="0" err="1">
                <a:latin typeface="American Typewriter"/>
                <a:cs typeface="American Typewriter"/>
              </a:rPr>
              <a:t>mould</a:t>
            </a:r>
            <a:r>
              <a:rPr lang="en-US" sz="2800" dirty="0">
                <a:latin typeface="American Typewriter"/>
                <a:cs typeface="American Typewriter"/>
              </a:rPr>
              <a:t> me man?  Did I solicit thee from darkness to promote me?”</a:t>
            </a:r>
          </a:p>
          <a:p>
            <a:pPr marL="0" indent="0" algn="ctr">
              <a:buNone/>
            </a:pPr>
            <a:r>
              <a:rPr lang="en-US" sz="1200" i="1" dirty="0">
                <a:latin typeface="American Typewriter"/>
                <a:cs typeface="American Typewriter"/>
              </a:rPr>
              <a:t>--Paradise Lost, </a:t>
            </a:r>
            <a:r>
              <a:rPr lang="en-US" sz="1200" dirty="0">
                <a:latin typeface="American Typewriter"/>
                <a:cs typeface="American Typewriter"/>
              </a:rPr>
              <a:t>John Milton</a:t>
            </a:r>
          </a:p>
          <a:p>
            <a:pPr marL="0" indent="0" algn="ctr">
              <a:buNone/>
            </a:pPr>
            <a:r>
              <a:rPr lang="en-US" dirty="0" smtClean="0">
                <a:latin typeface="American Typewriter"/>
                <a:cs typeface="American Typewriter"/>
              </a:rPr>
              <a:t>=======================================</a:t>
            </a:r>
          </a:p>
          <a:p>
            <a:pPr marL="0" indent="0" algn="ctr">
              <a:buNone/>
            </a:pPr>
            <a:endParaRPr lang="en-US" sz="2000" dirty="0">
              <a:latin typeface="American Typewriter"/>
              <a:cs typeface="American Typewriter"/>
            </a:endParaRPr>
          </a:p>
          <a:p>
            <a:pPr marL="0" indent="0" algn="ctr">
              <a:buNone/>
            </a:pPr>
            <a:r>
              <a:rPr lang="en-US" sz="2800" b="1" dirty="0" smtClean="0">
                <a:latin typeface="Optima"/>
                <a:cs typeface="Optima"/>
              </a:rPr>
              <a:t>How does repetition create emphasis in Milton’s quote?  </a:t>
            </a:r>
          </a:p>
          <a:p>
            <a:pPr marL="0" indent="0" algn="ctr">
              <a:buNone/>
            </a:pPr>
            <a:endParaRPr lang="en-US" sz="2800" b="1" dirty="0" smtClean="0">
              <a:latin typeface="Optima"/>
              <a:cs typeface="Optima"/>
            </a:endParaRPr>
          </a:p>
          <a:p>
            <a:pPr marL="0" indent="0" algn="ctr">
              <a:buNone/>
            </a:pPr>
            <a:r>
              <a:rPr lang="en-US" sz="2800" b="1" dirty="0" smtClean="0">
                <a:latin typeface="Optima"/>
                <a:cs typeface="Optima"/>
              </a:rPr>
              <a:t>How does repetition affect the tone of the quote?</a:t>
            </a:r>
          </a:p>
        </p:txBody>
      </p:sp>
    </p:spTree>
    <p:extLst>
      <p:ext uri="{BB962C8B-B14F-4D97-AF65-F5344CB8AC3E}">
        <p14:creationId xmlns:p14="http://schemas.microsoft.com/office/powerpoint/2010/main" val="258975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a:ln w="25400">
            <a:solidFill>
              <a:schemeClr val="tx1"/>
            </a:solidFill>
            <a:prstDash val="dash"/>
          </a:ln>
        </p:spPr>
        <p:txBody>
          <a:bodyPr>
            <a:normAutofit/>
          </a:bodyPr>
          <a:lstStyle/>
          <a:p>
            <a:r>
              <a:rPr lang="en-US" sz="6000" dirty="0" smtClean="0">
                <a:latin typeface="Rebel"/>
                <a:cs typeface="Rebel"/>
              </a:rPr>
              <a:t>Sentence #28</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100" dirty="0" smtClean="0">
              <a:latin typeface="VACAMOUS"/>
              <a:cs typeface="VACAMOUS"/>
            </a:endParaRPr>
          </a:p>
          <a:p>
            <a:pPr marL="0" indent="0" algn="ctr">
              <a:buNone/>
            </a:pPr>
            <a:r>
              <a:rPr lang="en-US" sz="4000" dirty="0" smtClean="0">
                <a:latin typeface="American Typewriter"/>
                <a:cs typeface="American Typewriter"/>
              </a:rPr>
              <a:t>“The grave’s a fine and private place, but none, I think, do there embrace.”</a:t>
            </a:r>
          </a:p>
          <a:p>
            <a:pPr marL="0" indent="0" algn="ctr">
              <a:buNone/>
            </a:pPr>
            <a:r>
              <a:rPr lang="en-US" sz="2000" i="1" dirty="0" smtClean="0">
                <a:latin typeface="American Typewriter"/>
                <a:cs typeface="American Typewriter"/>
              </a:rPr>
              <a:t>--</a:t>
            </a:r>
            <a:r>
              <a:rPr lang="en-US" sz="2000" dirty="0">
                <a:latin typeface="American Typewriter"/>
                <a:cs typeface="American Typewriter"/>
              </a:rPr>
              <a:t> </a:t>
            </a:r>
            <a:r>
              <a:rPr lang="en-US" sz="2000" dirty="0" smtClean="0">
                <a:latin typeface="American Typewriter"/>
                <a:cs typeface="American Typewriter"/>
              </a:rPr>
              <a:t>“To His Coy Mistress,”</a:t>
            </a:r>
            <a:r>
              <a:rPr lang="en-US" sz="2000" i="1" dirty="0" smtClean="0">
                <a:latin typeface="American Typewriter"/>
                <a:cs typeface="American Typewriter"/>
              </a:rPr>
              <a:t> </a:t>
            </a:r>
            <a:r>
              <a:rPr lang="en-US" sz="2000" dirty="0" smtClean="0">
                <a:latin typeface="American Typewriter"/>
                <a:cs typeface="American Typewriter"/>
              </a:rPr>
              <a:t>Andrew Marvell</a:t>
            </a: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14888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sz="3600" dirty="0">
                <a:latin typeface="Marker Felt"/>
                <a:cs typeface="Marker Felt"/>
              </a:rPr>
              <a:t>Assonance</a:t>
            </a:r>
            <a:endParaRPr lang="en-US" dirty="0">
              <a:latin typeface="Marker Felt"/>
              <a:cs typeface="Marker Felt"/>
            </a:endParaRPr>
          </a:p>
          <a:p>
            <a:pPr marL="0" indent="0" algn="ctr">
              <a:buNone/>
            </a:pPr>
            <a:r>
              <a:rPr lang="en-US" sz="2800" dirty="0">
                <a:latin typeface="American Typewriter"/>
                <a:cs typeface="American Typewriter"/>
              </a:rPr>
              <a:t>The repetition of vowel sounds in nearby words and </a:t>
            </a:r>
            <a:r>
              <a:rPr lang="en-US" sz="2800" dirty="0" smtClean="0">
                <a:latin typeface="American Typewriter"/>
                <a:cs typeface="American Typewriter"/>
              </a:rPr>
              <a:t>phrases</a:t>
            </a:r>
          </a:p>
          <a:p>
            <a:pPr marL="0" indent="0" algn="ctr">
              <a:buNone/>
            </a:pPr>
            <a:endParaRPr lang="en-US" dirty="0">
              <a:latin typeface="American Typewriter"/>
              <a:cs typeface="American Typewriter"/>
            </a:endParaRPr>
          </a:p>
          <a:p>
            <a:pPr marL="0" indent="0" algn="ctr">
              <a:buNone/>
            </a:pPr>
            <a:r>
              <a:rPr lang="en-US" sz="3600" dirty="0" smtClean="0">
                <a:latin typeface="Marker Felt"/>
                <a:cs typeface="Marker Felt"/>
              </a:rPr>
              <a:t>Understatement</a:t>
            </a:r>
            <a:endParaRPr lang="en-US" dirty="0">
              <a:latin typeface="Marker Felt"/>
              <a:cs typeface="Marker Felt"/>
            </a:endParaRPr>
          </a:p>
          <a:p>
            <a:pPr marL="0" indent="0" algn="ctr">
              <a:buNone/>
            </a:pPr>
            <a:r>
              <a:rPr lang="en-US" sz="2800" dirty="0" smtClean="0">
                <a:latin typeface="American Typewriter"/>
                <a:cs typeface="American Typewriter"/>
              </a:rPr>
              <a:t>To say less than you mean-- When a writer presents a serious or important subject in a less severe or important way– the opposite of hyperbole or overstatement</a:t>
            </a:r>
          </a:p>
          <a:p>
            <a:pPr marL="0" indent="0" algn="ctr">
              <a:buNone/>
            </a:pPr>
            <a:endParaRPr lang="en-US" sz="2800" dirty="0">
              <a:latin typeface="American Typewriter"/>
              <a:cs typeface="American Typewriter"/>
            </a:endParaRPr>
          </a:p>
          <a:p>
            <a:pPr marL="0" indent="0" algn="ctr">
              <a:buNone/>
            </a:pPr>
            <a:r>
              <a:rPr lang="en-US" sz="2800" dirty="0" smtClean="0">
                <a:latin typeface="American Typewriter"/>
                <a:cs typeface="American Typewriter"/>
              </a:rPr>
              <a:t>================================================</a:t>
            </a:r>
          </a:p>
          <a:p>
            <a:pPr marL="0" indent="0" algn="ctr">
              <a:buNone/>
            </a:pPr>
            <a:r>
              <a:rPr lang="en-US" sz="3000" b="1" dirty="0" smtClean="0">
                <a:latin typeface="Optima"/>
                <a:cs typeface="Optima"/>
              </a:rPr>
              <a:t>What is the effect of understatement on the tone of the quote?</a:t>
            </a:r>
            <a:endParaRPr lang="en-US" sz="3000" b="1" dirty="0">
              <a:latin typeface="Optima"/>
              <a:cs typeface="Optima"/>
            </a:endParaRPr>
          </a:p>
          <a:p>
            <a:pPr marL="0" indent="0" algn="ctr">
              <a:buNone/>
            </a:pPr>
            <a:endParaRPr lang="en-US" dirty="0">
              <a:latin typeface="American Typewriter"/>
              <a:cs typeface="American Typewriter"/>
            </a:endParaRPr>
          </a:p>
          <a:p>
            <a:pPr marL="0" indent="0" algn="ctr">
              <a:buNone/>
            </a:pPr>
            <a:endParaRPr lang="en-US" sz="3300" dirty="0" smtClean="0">
              <a:latin typeface="American Typewriter"/>
              <a:cs typeface="American Typewriter"/>
            </a:endParaRPr>
          </a:p>
          <a:p>
            <a:pPr marL="0" indent="0" algn="ctr">
              <a:buNone/>
            </a:pPr>
            <a:endParaRPr lang="en-US" sz="3100" dirty="0">
              <a:latin typeface="American Typewriter"/>
              <a:cs typeface="American Typewriter"/>
            </a:endParaRPr>
          </a:p>
          <a:p>
            <a:pPr marL="0" indent="0" algn="ctr">
              <a:buNone/>
            </a:pP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p:txBody>
      </p:sp>
    </p:spTree>
    <p:extLst>
      <p:ext uri="{BB962C8B-B14F-4D97-AF65-F5344CB8AC3E}">
        <p14:creationId xmlns:p14="http://schemas.microsoft.com/office/powerpoint/2010/main" val="302427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a:ln w="25400">
            <a:solidFill>
              <a:schemeClr val="tx1"/>
            </a:solidFill>
            <a:prstDash val="dash"/>
          </a:ln>
        </p:spPr>
        <p:txBody>
          <a:bodyPr>
            <a:normAutofit/>
          </a:bodyPr>
          <a:lstStyle/>
          <a:p>
            <a:r>
              <a:rPr lang="en-US" sz="6000" dirty="0" smtClean="0">
                <a:latin typeface="Rebel"/>
                <a:cs typeface="Rebel"/>
              </a:rPr>
              <a:t>Sentence #29</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100" dirty="0" smtClean="0">
              <a:latin typeface="VACAMOUS"/>
              <a:cs typeface="VACAMOUS"/>
            </a:endParaRPr>
          </a:p>
          <a:p>
            <a:pPr marL="0" indent="0" algn="ctr">
              <a:buNone/>
            </a:pPr>
            <a:r>
              <a:rPr lang="en-US" sz="4400" dirty="0" smtClean="0">
                <a:latin typeface="American Typewriter"/>
                <a:cs typeface="American Typewriter"/>
              </a:rPr>
              <a:t>“Common sense is not so common.”</a:t>
            </a:r>
          </a:p>
          <a:p>
            <a:pPr marL="0" indent="0" algn="ctr">
              <a:buNone/>
            </a:pPr>
            <a:r>
              <a:rPr lang="en-US" sz="2000" i="1" dirty="0" smtClean="0">
                <a:latin typeface="American Typewriter"/>
                <a:cs typeface="American Typewriter"/>
              </a:rPr>
              <a:t>--</a:t>
            </a:r>
            <a:r>
              <a:rPr lang="en-US" sz="2000" dirty="0" smtClean="0">
                <a:latin typeface="American Typewriter"/>
                <a:cs typeface="American Typewriter"/>
              </a:rPr>
              <a:t>Voltaire</a:t>
            </a: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113492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endParaRPr lang="en-US" dirty="0">
              <a:latin typeface="American Typewriter"/>
              <a:cs typeface="American Typewriter"/>
            </a:endParaRPr>
          </a:p>
          <a:p>
            <a:pPr marL="0" indent="0" algn="ctr">
              <a:buNone/>
            </a:pPr>
            <a:r>
              <a:rPr lang="en-US" sz="3600" dirty="0">
                <a:latin typeface="Marker Felt"/>
                <a:cs typeface="Marker Felt"/>
              </a:rPr>
              <a:t>Paradox</a:t>
            </a:r>
          </a:p>
          <a:p>
            <a:pPr marL="0" indent="0" algn="ctr">
              <a:buNone/>
            </a:pPr>
            <a:r>
              <a:rPr lang="en-US" dirty="0">
                <a:latin typeface="American Typewriter"/>
                <a:cs typeface="American Typewriter"/>
              </a:rPr>
              <a:t>A contradictory statement that reveals a </a:t>
            </a:r>
            <a:r>
              <a:rPr lang="en-US" dirty="0" smtClean="0">
                <a:latin typeface="American Typewriter"/>
                <a:cs typeface="American Typewriter"/>
              </a:rPr>
              <a:t>truth</a:t>
            </a:r>
          </a:p>
          <a:p>
            <a:pPr marL="0" indent="0" algn="ctr">
              <a:buNone/>
            </a:pPr>
            <a:endParaRPr lang="en-US" dirty="0">
              <a:latin typeface="American Typewriter"/>
              <a:cs typeface="American Typewriter"/>
            </a:endParaRPr>
          </a:p>
          <a:p>
            <a:pPr marL="0" indent="0" algn="ctr">
              <a:buNone/>
            </a:pPr>
            <a:r>
              <a:rPr lang="en-US" dirty="0">
                <a:latin typeface="Marker Felt"/>
                <a:cs typeface="Marker Felt"/>
              </a:rPr>
              <a:t>Repetition</a:t>
            </a:r>
            <a:endParaRPr lang="en-US" sz="3600" dirty="0">
              <a:latin typeface="Marker Felt"/>
              <a:cs typeface="Marker Felt"/>
            </a:endParaRPr>
          </a:p>
          <a:p>
            <a:pPr marL="0" indent="0" algn="ctr">
              <a:buNone/>
            </a:pPr>
            <a:r>
              <a:rPr lang="en-US" dirty="0">
                <a:latin typeface="American Typewriter"/>
                <a:cs typeface="American Typewriter"/>
              </a:rPr>
              <a:t>Repeating key words/ phrases/ structures, etc. for rhetorical </a:t>
            </a:r>
            <a:r>
              <a:rPr lang="en-US" dirty="0" smtClean="0">
                <a:latin typeface="American Typewriter"/>
                <a:cs typeface="American Typewriter"/>
              </a:rPr>
              <a:t>effect</a:t>
            </a:r>
            <a:endParaRPr lang="en-US" sz="2800" dirty="0">
              <a:latin typeface="American Typewriter"/>
              <a:cs typeface="American Typewriter"/>
            </a:endParaRPr>
          </a:p>
          <a:p>
            <a:pPr marL="0" indent="0" algn="ctr">
              <a:buNone/>
            </a:pPr>
            <a:r>
              <a:rPr lang="en-US" sz="2800" dirty="0" smtClean="0">
                <a:latin typeface="American Typewriter"/>
                <a:cs typeface="American Typewriter"/>
              </a:rPr>
              <a:t>=========================================================</a:t>
            </a:r>
          </a:p>
          <a:p>
            <a:pPr marL="0" indent="0" algn="ctr">
              <a:buNone/>
            </a:pPr>
            <a:r>
              <a:rPr lang="en-US" sz="3000" b="1" dirty="0" smtClean="0">
                <a:latin typeface="Optima"/>
                <a:cs typeface="Optima"/>
              </a:rPr>
              <a:t>What is the effect of repetition on the meaning of </a:t>
            </a:r>
            <a:r>
              <a:rPr lang="en-US" sz="3000" b="1" dirty="0" err="1" smtClean="0">
                <a:latin typeface="Optima"/>
                <a:cs typeface="Optima"/>
              </a:rPr>
              <a:t>Candide’s</a:t>
            </a:r>
            <a:r>
              <a:rPr lang="en-US" sz="3000" b="1" dirty="0" smtClean="0">
                <a:latin typeface="Optima"/>
                <a:cs typeface="Optima"/>
              </a:rPr>
              <a:t> statement?</a:t>
            </a:r>
            <a:endParaRPr lang="en-US" sz="3000" b="1" dirty="0">
              <a:latin typeface="Optima"/>
              <a:cs typeface="Optima"/>
            </a:endParaRPr>
          </a:p>
          <a:p>
            <a:pPr marL="0" indent="0" algn="ctr">
              <a:buNone/>
            </a:pPr>
            <a:endParaRPr lang="en-US" dirty="0">
              <a:latin typeface="American Typewriter"/>
              <a:cs typeface="American Typewriter"/>
            </a:endParaRPr>
          </a:p>
          <a:p>
            <a:pPr marL="0" indent="0" algn="ctr">
              <a:buNone/>
            </a:pPr>
            <a:endParaRPr lang="en-US" sz="3300" dirty="0" smtClean="0">
              <a:latin typeface="American Typewriter"/>
              <a:cs typeface="American Typewriter"/>
            </a:endParaRPr>
          </a:p>
          <a:p>
            <a:pPr marL="0" indent="0" algn="ctr">
              <a:buNone/>
            </a:pPr>
            <a:endParaRPr lang="en-US" sz="3100" dirty="0">
              <a:latin typeface="American Typewriter"/>
              <a:cs typeface="American Typewriter"/>
            </a:endParaRPr>
          </a:p>
          <a:p>
            <a:pPr marL="0" indent="0" algn="ctr">
              <a:buNone/>
            </a:pP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p:txBody>
      </p:sp>
    </p:spTree>
    <p:extLst>
      <p:ext uri="{BB962C8B-B14F-4D97-AF65-F5344CB8AC3E}">
        <p14:creationId xmlns:p14="http://schemas.microsoft.com/office/powerpoint/2010/main" val="3686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ln w="25400">
            <a:solidFill>
              <a:schemeClr val="tx1"/>
            </a:solidFill>
            <a:prstDash val="dash"/>
          </a:ln>
        </p:spPr>
        <p:txBody>
          <a:bodyPr>
            <a:normAutofit/>
          </a:bodyPr>
          <a:lstStyle/>
          <a:p>
            <a:r>
              <a:rPr lang="en-US" sz="6000" dirty="0" smtClean="0">
                <a:latin typeface="Rebel"/>
                <a:cs typeface="Rebel"/>
              </a:rPr>
              <a:t>Sentence #30</a:t>
            </a:r>
            <a:endParaRPr lang="en-US" sz="6000" dirty="0">
              <a:latin typeface="Rebel"/>
              <a:cs typeface="Rebel"/>
            </a:endParaRPr>
          </a:p>
        </p:txBody>
      </p:sp>
      <p:sp>
        <p:nvSpPr>
          <p:cNvPr id="3" name="Content Placeholder 2"/>
          <p:cNvSpPr>
            <a:spLocks noGrp="1"/>
          </p:cNvSpPr>
          <p:nvPr>
            <p:ph idx="1"/>
          </p:nvPr>
        </p:nvSpPr>
        <p:spPr>
          <a:xfrm>
            <a:off x="457200" y="1600200"/>
            <a:ext cx="8229600" cy="3857846"/>
          </a:xfrm>
        </p:spPr>
        <p:txBody>
          <a:bodyPr>
            <a:normAutofit/>
          </a:bodyPr>
          <a:lstStyle/>
          <a:p>
            <a:pPr marL="0" indent="0" algn="ctr">
              <a:buNone/>
            </a:pPr>
            <a:r>
              <a:rPr lang="en-US" dirty="0" smtClean="0">
                <a:latin typeface="VACAMOUS"/>
                <a:cs typeface="VACAMOUS"/>
              </a:rPr>
              <a:t>Mentor Sentence:</a:t>
            </a:r>
          </a:p>
          <a:p>
            <a:pPr marL="0" indent="0" algn="ctr">
              <a:buNone/>
            </a:pPr>
            <a:endParaRPr lang="en-US" sz="1100" dirty="0" smtClean="0">
              <a:latin typeface="VACAMOUS"/>
              <a:cs typeface="VACAMOUS"/>
            </a:endParaRPr>
          </a:p>
          <a:p>
            <a:pPr marL="0" indent="0" algn="ctr">
              <a:buNone/>
            </a:pPr>
            <a:r>
              <a:rPr lang="en-US" sz="3600" dirty="0" smtClean="0">
                <a:latin typeface="American Typewriter"/>
                <a:cs typeface="American Typewriter"/>
              </a:rPr>
              <a:t>“He strove to shelter her, as a fair exotic is sheltered by the gardener, from every rougher wind.”</a:t>
            </a:r>
          </a:p>
          <a:p>
            <a:pPr marL="0" indent="0" algn="ctr">
              <a:buNone/>
            </a:pPr>
            <a:r>
              <a:rPr lang="en-US" sz="2000" i="1" dirty="0" smtClean="0">
                <a:latin typeface="American Typewriter"/>
                <a:cs typeface="American Typewriter"/>
              </a:rPr>
              <a:t>--Frankenstein</a:t>
            </a:r>
            <a:r>
              <a:rPr lang="en-US" sz="2000" dirty="0" smtClean="0">
                <a:latin typeface="American Typewriter"/>
                <a:cs typeface="American Typewriter"/>
              </a:rPr>
              <a:t>, Mary Shelley</a:t>
            </a: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Title 1"/>
          <p:cNvSpPr txBox="1">
            <a:spLocks/>
          </p:cNvSpPr>
          <p:nvPr/>
        </p:nvSpPr>
        <p:spPr>
          <a:xfrm>
            <a:off x="457200" y="5458046"/>
            <a:ext cx="8229600" cy="1143000"/>
          </a:xfrm>
          <a:prstGeom prst="rect">
            <a:avLst/>
          </a:prstGeom>
          <a:solidFill>
            <a:srgbClr val="DBDD63"/>
          </a:solidFill>
          <a:ln w="25400">
            <a:solidFill>
              <a:schemeClr val="tx1"/>
            </a:solidFill>
            <a:prstDash val="dash"/>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6000" b="1" dirty="0" smtClean="0">
              <a:latin typeface="VACAMOUS"/>
              <a:cs typeface="VACAMOUS"/>
            </a:endParaRPr>
          </a:p>
        </p:txBody>
      </p:sp>
    </p:spTree>
    <p:extLst>
      <p:ext uri="{BB962C8B-B14F-4D97-AF65-F5344CB8AC3E}">
        <p14:creationId xmlns:p14="http://schemas.microsoft.com/office/powerpoint/2010/main" val="214589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marL="0" indent="0" algn="ctr">
              <a:buNone/>
            </a:pPr>
            <a:r>
              <a:rPr lang="en-US" sz="4500" dirty="0">
                <a:latin typeface="Marker Felt"/>
                <a:cs typeface="Marker Felt"/>
              </a:rPr>
              <a:t>Analogy</a:t>
            </a:r>
            <a:endParaRPr lang="en-US" sz="4000" dirty="0">
              <a:latin typeface="Marker Felt"/>
              <a:cs typeface="Marker Felt"/>
            </a:endParaRPr>
          </a:p>
          <a:p>
            <a:pPr marL="0" indent="0" algn="ctr">
              <a:buNone/>
            </a:pPr>
            <a:r>
              <a:rPr lang="en-US" sz="3400" dirty="0">
                <a:latin typeface="American Typewriter"/>
                <a:cs typeface="American Typewriter"/>
              </a:rPr>
              <a:t>A type of comparison like a simile or metaphor, but it compares something to a similar situation or relationship in order to explain or clarify the point</a:t>
            </a:r>
          </a:p>
          <a:p>
            <a:pPr marL="0" indent="0" algn="ctr">
              <a:buNone/>
            </a:pPr>
            <a:endParaRPr lang="en-US" dirty="0" smtClean="0">
              <a:latin typeface="American Typewriter"/>
              <a:cs typeface="American Typewriter"/>
            </a:endParaRPr>
          </a:p>
          <a:p>
            <a:pPr marL="0" indent="0" algn="ctr">
              <a:buNone/>
            </a:pPr>
            <a:r>
              <a:rPr lang="en-US" sz="4500" dirty="0">
                <a:latin typeface="Marker Felt"/>
                <a:cs typeface="Marker Felt"/>
              </a:rPr>
              <a:t>Simile</a:t>
            </a:r>
            <a:endParaRPr lang="en-US" dirty="0">
              <a:latin typeface="Marker Felt"/>
              <a:cs typeface="Marker Felt"/>
            </a:endParaRPr>
          </a:p>
          <a:p>
            <a:pPr marL="0" indent="0" algn="ctr">
              <a:buNone/>
            </a:pPr>
            <a:r>
              <a:rPr lang="en-US" sz="3400" dirty="0">
                <a:latin typeface="American Typewriter"/>
                <a:cs typeface="American Typewriter"/>
              </a:rPr>
              <a:t>A comparison using “like” or “as”</a:t>
            </a:r>
          </a:p>
          <a:p>
            <a:pPr marL="0" indent="0" algn="ctr">
              <a:buNone/>
            </a:pPr>
            <a:endParaRPr lang="en-US" dirty="0" smtClean="0">
              <a:latin typeface="American Typewriter"/>
              <a:cs typeface="American Typewriter"/>
            </a:endParaRPr>
          </a:p>
          <a:p>
            <a:pPr marL="0" indent="0" algn="ctr">
              <a:buNone/>
            </a:pPr>
            <a:r>
              <a:rPr lang="en-US" sz="4500" dirty="0">
                <a:latin typeface="Marker Felt"/>
                <a:cs typeface="Marker Felt"/>
              </a:rPr>
              <a:t>Metaphor</a:t>
            </a:r>
            <a:endParaRPr lang="en-US" sz="3500" dirty="0">
              <a:latin typeface="Marker Felt"/>
              <a:cs typeface="Marker Felt"/>
            </a:endParaRPr>
          </a:p>
          <a:p>
            <a:pPr marL="0" indent="0" algn="ctr">
              <a:buNone/>
            </a:pPr>
            <a:r>
              <a:rPr lang="en-US" sz="3400" dirty="0">
                <a:latin typeface="American Typewriter"/>
                <a:cs typeface="American Typewriter"/>
              </a:rPr>
              <a:t>A direct comparison that does not use “like” or “as”– To say one thing is another </a:t>
            </a:r>
            <a:r>
              <a:rPr lang="en-US" sz="3400" dirty="0" smtClean="0">
                <a:latin typeface="American Typewriter"/>
                <a:cs typeface="American Typewriter"/>
              </a:rPr>
              <a:t>thing</a:t>
            </a:r>
          </a:p>
          <a:p>
            <a:pPr marL="0" indent="0" algn="ctr">
              <a:buNone/>
            </a:pPr>
            <a:endParaRPr lang="en-US" dirty="0">
              <a:latin typeface="American Typewriter"/>
              <a:cs typeface="American Typewriter"/>
            </a:endParaRPr>
          </a:p>
          <a:p>
            <a:pPr marL="0" indent="0" algn="ctr">
              <a:buNone/>
            </a:pPr>
            <a:endParaRPr lang="en-US" dirty="0">
              <a:latin typeface="American Typewriter"/>
              <a:cs typeface="American Typewriter"/>
            </a:endParaRPr>
          </a:p>
          <a:p>
            <a:pPr marL="0" indent="0" algn="ctr">
              <a:buNone/>
            </a:pPr>
            <a:endParaRPr lang="en-US" dirty="0">
              <a:latin typeface="American Typewriter"/>
              <a:cs typeface="American Typewriter"/>
            </a:endParaRPr>
          </a:p>
          <a:p>
            <a:pPr marL="0" indent="0" algn="ctr">
              <a:buNone/>
            </a:pPr>
            <a:endParaRPr lang="en-US" sz="3300" dirty="0" smtClean="0">
              <a:latin typeface="American Typewriter"/>
              <a:cs typeface="American Typewriter"/>
            </a:endParaRPr>
          </a:p>
          <a:p>
            <a:pPr marL="0" indent="0" algn="ctr">
              <a:buNone/>
            </a:pPr>
            <a:endParaRPr lang="en-US" sz="3100" dirty="0">
              <a:latin typeface="American Typewriter"/>
              <a:cs typeface="American Typewriter"/>
            </a:endParaRPr>
          </a:p>
          <a:p>
            <a:pPr marL="0" indent="0" algn="ctr">
              <a:buNone/>
            </a:pPr>
            <a:endParaRPr lang="en-US" sz="20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a:latin typeface="American Typewriter"/>
              <a:cs typeface="American Typewriter"/>
            </a:endParaRPr>
          </a:p>
        </p:txBody>
      </p:sp>
    </p:spTree>
    <p:extLst>
      <p:ext uri="{BB962C8B-B14F-4D97-AF65-F5344CB8AC3E}">
        <p14:creationId xmlns:p14="http://schemas.microsoft.com/office/powerpoint/2010/main" val="346592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dirty="0">
                <a:latin typeface="American Typewriter"/>
                <a:cs typeface="American Typewriter"/>
              </a:rPr>
              <a:t>“He strove to shelter her, as a fair exotic is sheltered by the gardener, from every rougher wind.”</a:t>
            </a:r>
          </a:p>
          <a:p>
            <a:pPr marL="0" indent="0" algn="ctr">
              <a:buNone/>
            </a:pPr>
            <a:r>
              <a:rPr lang="en-US" sz="1600" i="1" dirty="0">
                <a:latin typeface="American Typewriter"/>
                <a:cs typeface="American Typewriter"/>
              </a:rPr>
              <a:t>--Frankenstein</a:t>
            </a:r>
            <a:r>
              <a:rPr lang="en-US" sz="1600" dirty="0">
                <a:latin typeface="American Typewriter"/>
                <a:cs typeface="American Typewriter"/>
              </a:rPr>
              <a:t>, Mary Shelley</a:t>
            </a:r>
          </a:p>
          <a:p>
            <a:pPr marL="0" indent="0" algn="ctr">
              <a:buNone/>
            </a:pPr>
            <a:r>
              <a:rPr lang="en-US" dirty="0" smtClean="0">
                <a:latin typeface="American Typewriter"/>
                <a:cs typeface="American Typewriter"/>
              </a:rPr>
              <a:t>=======================================</a:t>
            </a:r>
          </a:p>
          <a:p>
            <a:pPr marL="0" indent="0" algn="ctr">
              <a:buNone/>
            </a:pPr>
            <a:endParaRPr lang="en-US" sz="2000" dirty="0" smtClean="0">
              <a:latin typeface="American Typewriter"/>
              <a:cs typeface="American Typewriter"/>
            </a:endParaRPr>
          </a:p>
          <a:p>
            <a:pPr marL="0" indent="0" algn="ctr">
              <a:buNone/>
            </a:pPr>
            <a:r>
              <a:rPr lang="en-US" b="1" dirty="0" smtClean="0">
                <a:latin typeface="Optima"/>
                <a:cs typeface="Optima"/>
              </a:rPr>
              <a:t>How do the comparisons in the quote shape characterization?</a:t>
            </a:r>
          </a:p>
          <a:p>
            <a:pPr marL="0" indent="0" algn="ctr">
              <a:buNone/>
            </a:pPr>
            <a:r>
              <a:rPr lang="en-US" b="1" dirty="0" smtClean="0">
                <a:latin typeface="Optima"/>
                <a:cs typeface="Optima"/>
              </a:rPr>
              <a:t>How does the structure of the sentence build characterization?</a:t>
            </a:r>
            <a:endParaRPr lang="en-US" b="1" dirty="0">
              <a:latin typeface="Optima"/>
              <a:cs typeface="Optima"/>
            </a:endParaRPr>
          </a:p>
        </p:txBody>
      </p:sp>
    </p:spTree>
    <p:extLst>
      <p:ext uri="{BB962C8B-B14F-4D97-AF65-F5344CB8AC3E}">
        <p14:creationId xmlns:p14="http://schemas.microsoft.com/office/powerpoint/2010/main" val="232586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a:ln w="25400">
            <a:solidFill>
              <a:schemeClr val="tx1"/>
            </a:solidFill>
            <a:prstDash val="dash"/>
          </a:ln>
        </p:spPr>
        <p:txBody>
          <a:bodyPr>
            <a:normAutofit/>
          </a:bodyPr>
          <a:lstStyle/>
          <a:p>
            <a:r>
              <a:rPr lang="en-US" sz="6000" dirty="0" smtClean="0">
                <a:latin typeface="Carneval Bold"/>
                <a:cs typeface="Carneval Bold"/>
              </a:rPr>
              <a:t>Rules &amp; Devices</a:t>
            </a:r>
            <a:endParaRPr lang="en-US" sz="6000" dirty="0">
              <a:latin typeface="Carneval Bold"/>
              <a:cs typeface="Carneval B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endParaRPr lang="en-US" sz="2400" dirty="0" smtClean="0">
              <a:latin typeface="Boboiboy Newyork Medium"/>
              <a:cs typeface="Boboiboy Newyork Medium"/>
            </a:endParaRPr>
          </a:p>
          <a:p>
            <a:pPr marL="0" indent="0" algn="ctr">
              <a:buNone/>
            </a:pPr>
            <a:r>
              <a:rPr lang="en-US" sz="4000" dirty="0">
                <a:latin typeface="American Typewriter"/>
                <a:cs typeface="American Typewriter"/>
              </a:rPr>
              <a:t>“I came, I saw, I conquered.”</a:t>
            </a:r>
          </a:p>
          <a:p>
            <a:pPr marL="0" indent="0" algn="ctr">
              <a:buNone/>
            </a:pPr>
            <a:r>
              <a:rPr lang="en-US" sz="2400" i="1" dirty="0">
                <a:latin typeface="American Typewriter"/>
                <a:cs typeface="American Typewriter"/>
              </a:rPr>
              <a:t>--Julius Caesar, </a:t>
            </a:r>
            <a:r>
              <a:rPr lang="en-US" sz="2400" dirty="0">
                <a:latin typeface="American Typewriter"/>
                <a:cs typeface="American Typewriter"/>
              </a:rPr>
              <a:t>William Shakespeare</a:t>
            </a:r>
            <a:endParaRPr lang="en-US" sz="2400" i="1" dirty="0">
              <a:latin typeface="American Typewriter"/>
              <a:cs typeface="American Typewriter"/>
            </a:endParaRPr>
          </a:p>
          <a:p>
            <a:pPr marL="0" indent="0" algn="ctr">
              <a:buNone/>
            </a:pPr>
            <a:endParaRPr lang="en-US" sz="2400" dirty="0" smtClean="0">
              <a:latin typeface="Boboiboy Newyork Medium"/>
              <a:cs typeface="Boboiboy Newyork Medium"/>
            </a:endParaRPr>
          </a:p>
          <a:p>
            <a:pPr marL="0" indent="0" algn="ctr">
              <a:buNone/>
            </a:pPr>
            <a:r>
              <a:rPr lang="en-US" sz="2400" dirty="0" smtClean="0">
                <a:latin typeface="Boboiboy Newyork Medium"/>
                <a:cs typeface="Boboiboy Newyork Medium"/>
              </a:rPr>
              <a:t>=================================================</a:t>
            </a:r>
            <a:endParaRPr lang="en-US" sz="2400" dirty="0">
              <a:latin typeface="Boboiboy Newyork Medium"/>
              <a:cs typeface="Boboiboy Newyork Medium"/>
            </a:endParaRPr>
          </a:p>
          <a:p>
            <a:pPr marL="0" indent="0" algn="ctr">
              <a:buNone/>
            </a:pPr>
            <a:endParaRPr lang="en-US" sz="2600" dirty="0" smtClean="0">
              <a:latin typeface="Noteworthy Bold"/>
              <a:cs typeface="Noteworthy Bold"/>
            </a:endParaRPr>
          </a:p>
          <a:p>
            <a:pPr marL="0" indent="0" algn="ctr">
              <a:buNone/>
            </a:pPr>
            <a:r>
              <a:rPr lang="en-US" sz="2400" b="1" dirty="0">
                <a:latin typeface="Optima"/>
                <a:cs typeface="Optima"/>
              </a:rPr>
              <a:t>What is the repeated grammatical pattern?</a:t>
            </a:r>
          </a:p>
          <a:p>
            <a:pPr marL="0" indent="0" algn="ctr">
              <a:buNone/>
            </a:pPr>
            <a:r>
              <a:rPr lang="en-US" sz="2400" b="1" dirty="0">
                <a:latin typeface="Optima"/>
                <a:cs typeface="Optima"/>
              </a:rPr>
              <a:t>What word is repeated in the quote?</a:t>
            </a:r>
          </a:p>
          <a:p>
            <a:pPr marL="0" indent="0" algn="ctr">
              <a:buNone/>
            </a:pPr>
            <a:r>
              <a:rPr lang="en-US" sz="2400" b="1" dirty="0">
                <a:latin typeface="Optima"/>
                <a:cs typeface="Optima"/>
              </a:rPr>
              <a:t>What is the rhetorical effect of these devices?</a:t>
            </a:r>
          </a:p>
          <a:p>
            <a:pPr marL="0" indent="0" algn="ctr">
              <a:buNone/>
            </a:pPr>
            <a:endParaRPr lang="en-US" sz="2600" dirty="0" smtClean="0">
              <a:latin typeface="Noteworthy Bold"/>
              <a:cs typeface="Noteworthy Bold"/>
            </a:endParaRPr>
          </a:p>
        </p:txBody>
      </p:sp>
    </p:spTree>
    <p:extLst>
      <p:ext uri="{BB962C8B-B14F-4D97-AF65-F5344CB8AC3E}">
        <p14:creationId xmlns:p14="http://schemas.microsoft.com/office/powerpoint/2010/main" val="87778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t>
            </a:r>
            <a:endParaRPr lang="en-US" dirty="0"/>
          </a:p>
        </p:txBody>
      </p:sp>
      <p:sp>
        <p:nvSpPr>
          <p:cNvPr id="3" name="Content Placeholder 2"/>
          <p:cNvSpPr>
            <a:spLocks noGrp="1"/>
          </p:cNvSpPr>
          <p:nvPr>
            <p:ph idx="1"/>
          </p:nvPr>
        </p:nvSpPr>
        <p:spPr/>
        <p:txBody>
          <a:bodyPr/>
          <a:lstStyle/>
          <a:p>
            <a:r>
              <a:rPr lang="en-US" dirty="0"/>
              <a:t>The style of language used; generally tailored to be appropriate to the audience and situation</a:t>
            </a:r>
            <a:r>
              <a:rPr lang="en-US" dirty="0" smtClean="0"/>
              <a:t>.</a:t>
            </a:r>
          </a:p>
          <a:p>
            <a:r>
              <a:rPr lang="en-US" dirty="0" smtClean="0"/>
              <a:t>Example: </a:t>
            </a:r>
            <a:r>
              <a:rPr lang="en-US" dirty="0"/>
              <a:t>You might say "What's up, loser?" to your little brother, but you would probably say "How are you doing today?" to your principal.</a:t>
            </a:r>
          </a:p>
        </p:txBody>
      </p:sp>
    </p:spTree>
    <p:extLst>
      <p:ext uri="{BB962C8B-B14F-4D97-AF65-F5344CB8AC3E}">
        <p14:creationId xmlns:p14="http://schemas.microsoft.com/office/powerpoint/2010/main" val="106056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Anecdote</a:t>
            </a:r>
            <a:endParaRPr lang="en-US" dirty="0"/>
          </a:p>
        </p:txBody>
      </p:sp>
      <p:sp>
        <p:nvSpPr>
          <p:cNvPr id="3" name="Content Placeholder 2"/>
          <p:cNvSpPr>
            <a:spLocks noGrp="1"/>
          </p:cNvSpPr>
          <p:nvPr>
            <p:ph idx="1"/>
          </p:nvPr>
        </p:nvSpPr>
        <p:spPr/>
        <p:txBody>
          <a:bodyPr>
            <a:normAutofit lnSpcReduction="10000"/>
          </a:bodyPr>
          <a:lstStyle/>
          <a:p>
            <a:r>
              <a:rPr lang="en-US" dirty="0"/>
              <a:t>Offering a brief narrative episode. This device can serve many functions in a text—for example, introducing an issue, serving as evidence, to illustrate a point, and so on</a:t>
            </a:r>
            <a:r>
              <a:rPr lang="en-US" dirty="0" smtClean="0"/>
              <a:t>.</a:t>
            </a:r>
          </a:p>
          <a:p>
            <a:r>
              <a:rPr lang="en-US" dirty="0" smtClean="0"/>
              <a:t>Example: </a:t>
            </a:r>
            <a:r>
              <a:rPr lang="en-US" dirty="0"/>
              <a:t>"When I went to buy my morning coffee, I ran into an old friend. He told me he had won the lottery and he was about to buy a yacht. Two months later I heard he had declared bankruptcy."</a:t>
            </a:r>
          </a:p>
        </p:txBody>
      </p:sp>
    </p:spTree>
    <p:extLst>
      <p:ext uri="{BB962C8B-B14F-4D97-AF65-F5344CB8AC3E}">
        <p14:creationId xmlns:p14="http://schemas.microsoft.com/office/powerpoint/2010/main" val="64002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16689</TotalTime>
  <Words>7137</Words>
  <Application>Microsoft Macintosh PowerPoint</Application>
  <PresentationFormat>On-screen Show (4:3)</PresentationFormat>
  <Paragraphs>795</Paragraphs>
  <Slides>91</Slides>
  <Notes>0</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30 Mentor Sentence  Activities</vt:lpstr>
      <vt:lpstr>Sentence #1</vt:lpstr>
      <vt:lpstr>Rules &amp; Devices</vt:lpstr>
      <vt:lpstr>Rules &amp; Devices</vt:lpstr>
      <vt:lpstr>Rules &amp; Devices</vt:lpstr>
      <vt:lpstr>Sentence #2</vt:lpstr>
      <vt:lpstr>Rules &amp; Devices</vt:lpstr>
      <vt:lpstr>Rules &amp; Devices</vt:lpstr>
      <vt:lpstr>Rules &amp; Devices</vt:lpstr>
      <vt:lpstr>Sentence #3</vt:lpstr>
      <vt:lpstr>Rules &amp; Devices</vt:lpstr>
      <vt:lpstr>Rules &amp; Devices</vt:lpstr>
      <vt:lpstr>Sentence #4</vt:lpstr>
      <vt:lpstr>Rules &amp; Devices</vt:lpstr>
      <vt:lpstr>Sentence #5</vt:lpstr>
      <vt:lpstr>Rules &amp; Devices</vt:lpstr>
      <vt:lpstr>Rules &amp; Devices</vt:lpstr>
      <vt:lpstr>Sentence #6</vt:lpstr>
      <vt:lpstr>Rules &amp; Devices</vt:lpstr>
      <vt:lpstr>Rules &amp; Devices</vt:lpstr>
      <vt:lpstr>Sentence #7</vt:lpstr>
      <vt:lpstr>Rules &amp; Devices</vt:lpstr>
      <vt:lpstr>Sentence #8</vt:lpstr>
      <vt:lpstr>Rules &amp; Devices</vt:lpstr>
      <vt:lpstr>Rules &amp; Devices</vt:lpstr>
      <vt:lpstr>Sentence #9</vt:lpstr>
      <vt:lpstr>Rules &amp; Devices</vt:lpstr>
      <vt:lpstr>Sentence #10</vt:lpstr>
      <vt:lpstr>Rules &amp; Devices</vt:lpstr>
      <vt:lpstr>Rules &amp; Devices</vt:lpstr>
      <vt:lpstr>Sentence #11</vt:lpstr>
      <vt:lpstr>Rules &amp; Devices</vt:lpstr>
      <vt:lpstr>Rules &amp; Devices</vt:lpstr>
      <vt:lpstr>Sentence #12</vt:lpstr>
      <vt:lpstr>Rules &amp; Devices</vt:lpstr>
      <vt:lpstr>More on Syntax</vt:lpstr>
      <vt:lpstr>Sentence #13</vt:lpstr>
      <vt:lpstr>Rules &amp; Devices</vt:lpstr>
      <vt:lpstr>Rules &amp; Devices</vt:lpstr>
      <vt:lpstr>Sentence #14</vt:lpstr>
      <vt:lpstr>Rules &amp; Devices</vt:lpstr>
      <vt:lpstr>More on Syntax</vt:lpstr>
      <vt:lpstr>Sentence #15</vt:lpstr>
      <vt:lpstr>Rules &amp; Devices</vt:lpstr>
      <vt:lpstr>Rules &amp; Devices</vt:lpstr>
      <vt:lpstr>Sentence #16</vt:lpstr>
      <vt:lpstr>Rules &amp; Devices</vt:lpstr>
      <vt:lpstr>Rules &amp; Devices</vt:lpstr>
      <vt:lpstr>Rules &amp; Devices</vt:lpstr>
      <vt:lpstr>Sentence #17</vt:lpstr>
      <vt:lpstr>Rules &amp; Devices</vt:lpstr>
      <vt:lpstr>Rules &amp; Devices</vt:lpstr>
      <vt:lpstr>Sentence #18</vt:lpstr>
      <vt:lpstr>Rules &amp; Devices</vt:lpstr>
      <vt:lpstr>Rules &amp; Devices</vt:lpstr>
      <vt:lpstr>Sentence #20</vt:lpstr>
      <vt:lpstr>Rules &amp; Devices</vt:lpstr>
      <vt:lpstr>More on Syntax</vt:lpstr>
      <vt:lpstr>Sentence #21</vt:lpstr>
      <vt:lpstr>Rules &amp; Devices</vt:lpstr>
      <vt:lpstr>Sentence #22</vt:lpstr>
      <vt:lpstr>Rules &amp; Devices</vt:lpstr>
      <vt:lpstr>Rules &amp; Devices</vt:lpstr>
      <vt:lpstr>Rules &amp; Devices</vt:lpstr>
      <vt:lpstr>More on Syntax</vt:lpstr>
      <vt:lpstr>Sentence #23</vt:lpstr>
      <vt:lpstr>Rules &amp; Devices</vt:lpstr>
      <vt:lpstr>Rules &amp; Devices</vt:lpstr>
      <vt:lpstr>More on Syntax</vt:lpstr>
      <vt:lpstr>Sentence #24</vt:lpstr>
      <vt:lpstr>Rules &amp; Devices</vt:lpstr>
      <vt:lpstr>Rules &amp; Devices</vt:lpstr>
      <vt:lpstr>Rules &amp; Devices</vt:lpstr>
      <vt:lpstr>Sentence #25</vt:lpstr>
      <vt:lpstr>Rules &amp; Devices</vt:lpstr>
      <vt:lpstr>Rules &amp; Devices</vt:lpstr>
      <vt:lpstr>Sentence #26</vt:lpstr>
      <vt:lpstr>Rules &amp; Devices</vt:lpstr>
      <vt:lpstr>Rules &amp; Devices</vt:lpstr>
      <vt:lpstr>Sentence #27</vt:lpstr>
      <vt:lpstr>Rules &amp; Devices</vt:lpstr>
      <vt:lpstr>Rules &amp; Devices</vt:lpstr>
      <vt:lpstr>Sentence #28</vt:lpstr>
      <vt:lpstr>Rules &amp; Devices</vt:lpstr>
      <vt:lpstr>Sentence #29</vt:lpstr>
      <vt:lpstr>Rules &amp; Devices</vt:lpstr>
      <vt:lpstr>Sentence #30</vt:lpstr>
      <vt:lpstr>Rules &amp; Devices</vt:lpstr>
      <vt:lpstr>Rules &amp; Devices</vt:lpstr>
      <vt:lpstr>Diction</vt:lpstr>
      <vt:lpstr>Anecdote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 Mentor Sentence Bell-Ringers</dc:title>
  <dc:creator>Meredith Dobbs</dc:creator>
  <cp:lastModifiedBy>Jessie Frisby</cp:lastModifiedBy>
  <cp:revision>1037</cp:revision>
  <dcterms:created xsi:type="dcterms:W3CDTF">2017-02-04T04:12:33Z</dcterms:created>
  <dcterms:modified xsi:type="dcterms:W3CDTF">2017-09-22T03:00:01Z</dcterms:modified>
</cp:coreProperties>
</file>